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5EDC37-C65E-435B-91CB-FD2AB9815B0F}">
  <a:tblStyle styleId="{5F5EDC37-C65E-435B-91CB-FD2AB9815B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B996510-49FB-492D-AE11-74D71E945A8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1302"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alesforceairesearch.com/content/images/2020/06/blog2-1.gi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92eb25ca0e_75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92eb25ca0e_7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PyTorch Geometric is a library built upon the aforementioned PyTorch, specifically for the creation, manipulation and training of graph neural networks. PyTorch Geometric or PyG provides access to operators such as the graph convolutional operator which is used as a building block in many graph neural network approaches. Access to these operators will allow us to construct models that are capable of utilizing the SuperGAT layer to perform the desired task on the various datasets.</a:t>
            </a:r>
            <a:endParaRPr/>
          </a:p>
          <a:p>
            <a:pPr marL="0" lvl="0" indent="0" algn="l" rtl="0">
              <a:spcBef>
                <a:spcPts val="0"/>
              </a:spcBef>
              <a:spcAft>
                <a:spcPts val="0"/>
              </a:spcAft>
              <a:buNone/>
            </a:pPr>
            <a:endParaRPr/>
          </a:p>
          <a:p>
            <a:pPr marL="0" lvl="0" indent="0" algn="l" rtl="0">
              <a:spcBef>
                <a:spcPts val="0"/>
              </a:spcBef>
              <a:spcAft>
                <a:spcPts val="0"/>
              </a:spcAft>
              <a:buNone/>
            </a:pPr>
            <a:r>
              <a:rPr lang="en"/>
              <a:t>We'll be using a trainer module known as Pytorch Lightning to facilitate data parallelism strategies and visualized progression of the work. Lightning modules are devoid of boilerplate code and would allow us to effectively and efficiently scale up our solutions, which is a must when discussing the size of particular datasets and the timeline if scaling was not implemented.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92eb25ca0e_75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92eb25ca0e_7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that proteins are a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Gif Source: </a:t>
            </a:r>
            <a:r>
              <a:rPr lang="en" u="sng">
                <a:solidFill>
                  <a:schemeClr val="hlink"/>
                </a:solidFill>
                <a:hlinkClick r:id="rId3"/>
              </a:rPr>
              <a:t>https://blog.salesforceairesearch.com/content/images/2020/06/blog2-1.gif</a:t>
            </a:r>
            <a:endParaRPr/>
          </a:p>
          <a:p>
            <a:pPr marL="0" lvl="0" indent="0" algn="l" rtl="0">
              <a:spcBef>
                <a:spcPts val="0"/>
              </a:spcBef>
              <a:spcAft>
                <a:spcPts val="0"/>
              </a:spcAft>
              <a:buNone/>
            </a:pPr>
            <a:r>
              <a:rPr lang="en"/>
              <a:t>Second Source: https://arxiv.org/pdf/1604.00045v1.pdf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92eb25ca0e_75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92eb25ca0e_75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2E3743"/>
              </a:buClr>
              <a:buSzPts val="1050"/>
              <a:buFont typeface="Roboto"/>
              <a:buAutoNum type="alphaUcParenR"/>
            </a:pPr>
            <a:r>
              <a:rPr lang="en" sz="1050">
                <a:solidFill>
                  <a:srgbClr val="2E3743"/>
                </a:solidFill>
                <a:highlight>
                  <a:srgbClr val="FFFFFF"/>
                </a:highlight>
                <a:latin typeface="Roboto"/>
                <a:ea typeface="Roboto"/>
                <a:cs typeface="Roboto"/>
                <a:sym typeface="Roboto"/>
              </a:rPr>
              <a:t>Contacts are calculated on atom level from the 3D data in a PDB file . </a:t>
            </a:r>
            <a:endParaRPr sz="1050">
              <a:solidFill>
                <a:srgbClr val="2E3743"/>
              </a:solidFill>
              <a:highlight>
                <a:srgbClr val="FFFFFF"/>
              </a:highlight>
              <a:latin typeface="Roboto"/>
              <a:ea typeface="Roboto"/>
              <a:cs typeface="Roboto"/>
              <a:sym typeface="Roboto"/>
            </a:endParaRPr>
          </a:p>
          <a:p>
            <a:pPr marL="457200" lvl="0" indent="-295275" algn="l" rtl="0">
              <a:spcBef>
                <a:spcPts val="0"/>
              </a:spcBef>
              <a:spcAft>
                <a:spcPts val="0"/>
              </a:spcAft>
              <a:buClr>
                <a:srgbClr val="2E3743"/>
              </a:buClr>
              <a:buSzPts val="1050"/>
              <a:buFont typeface="Roboto"/>
              <a:buAutoNum type="alphaUcParenR"/>
            </a:pPr>
            <a:r>
              <a:rPr lang="en" sz="1050">
                <a:solidFill>
                  <a:srgbClr val="2E3743"/>
                </a:solidFill>
                <a:highlight>
                  <a:srgbClr val="FFFFFF"/>
                </a:highlight>
                <a:latin typeface="Roboto"/>
                <a:ea typeface="Roboto"/>
                <a:cs typeface="Roboto"/>
                <a:sym typeface="Roboto"/>
              </a:rPr>
              <a:t>All residues of a considered protein chain are assembled to create a secondary structure elements </a:t>
            </a:r>
            <a:endParaRPr sz="1050">
              <a:solidFill>
                <a:srgbClr val="2E3743"/>
              </a:solidFill>
              <a:highlight>
                <a:srgbClr val="FFFFFF"/>
              </a:highlight>
              <a:latin typeface="Roboto"/>
              <a:ea typeface="Roboto"/>
              <a:cs typeface="Roboto"/>
              <a:sym typeface="Roboto"/>
            </a:endParaRPr>
          </a:p>
          <a:p>
            <a:pPr marL="457200" lvl="0" indent="-295275" algn="l" rtl="0">
              <a:spcBef>
                <a:spcPts val="0"/>
              </a:spcBef>
              <a:spcAft>
                <a:spcPts val="0"/>
              </a:spcAft>
              <a:buClr>
                <a:srgbClr val="2E3743"/>
              </a:buClr>
              <a:buSzPts val="1050"/>
              <a:buFont typeface="Roboto"/>
              <a:buAutoNum type="alphaUcParenR"/>
            </a:pPr>
            <a:r>
              <a:rPr lang="en" sz="1050">
                <a:solidFill>
                  <a:srgbClr val="2E3743"/>
                </a:solidFill>
                <a:highlight>
                  <a:srgbClr val="FFFFFF"/>
                </a:highlight>
                <a:latin typeface="Roboto"/>
                <a:ea typeface="Roboto"/>
                <a:cs typeface="Roboto"/>
                <a:sym typeface="Roboto"/>
              </a:rPr>
              <a:t>Those SSEs made from the residues are then considered the vertices of the protein graph </a:t>
            </a:r>
            <a:endParaRPr sz="1050">
              <a:solidFill>
                <a:srgbClr val="2E3743"/>
              </a:solidFill>
              <a:highlight>
                <a:srgbClr val="FFFFFF"/>
              </a:highlight>
              <a:latin typeface="Roboto"/>
              <a:ea typeface="Roboto"/>
              <a:cs typeface="Roboto"/>
              <a:sym typeface="Roboto"/>
            </a:endParaRPr>
          </a:p>
          <a:p>
            <a:pPr marL="457200" lvl="0" indent="-295275" algn="l" rtl="0">
              <a:spcBef>
                <a:spcPts val="0"/>
              </a:spcBef>
              <a:spcAft>
                <a:spcPts val="0"/>
              </a:spcAft>
              <a:buClr>
                <a:srgbClr val="2E3743"/>
              </a:buClr>
              <a:buSzPts val="1050"/>
              <a:buFont typeface="Roboto"/>
              <a:buAutoNum type="alphaUcParenR"/>
            </a:pPr>
            <a:r>
              <a:rPr lang="en" sz="1050">
                <a:solidFill>
                  <a:srgbClr val="2E3743"/>
                </a:solidFill>
                <a:highlight>
                  <a:srgbClr val="FFFFFF"/>
                </a:highlight>
                <a:latin typeface="Roboto"/>
                <a:ea typeface="Roboto"/>
                <a:cs typeface="Roboto"/>
                <a:sym typeface="Roboto"/>
              </a:rPr>
              <a:t>The atom contact information is then fed to various machine learning algorithms to determine the relationship that exists between the SSEs represented by edges in the graph </a:t>
            </a:r>
            <a:endParaRPr sz="1050">
              <a:solidFill>
                <a:srgbClr val="2E374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2E3743"/>
                </a:solidFill>
                <a:highlight>
                  <a:srgbClr val="FFFFFF"/>
                </a:highlight>
                <a:latin typeface="Roboto"/>
                <a:ea typeface="Roboto"/>
                <a:cs typeface="Roboto"/>
                <a:sym typeface="Roboto"/>
              </a:rPr>
              <a:t>https://drops.dagstuhl.de/opus/volltexte/2012/3722/pdf/11.pdf</a:t>
            </a:r>
            <a:endParaRPr sz="1050">
              <a:solidFill>
                <a:srgbClr val="2E3743"/>
              </a:solidFill>
              <a:highlight>
                <a:srgbClr val="FFFFFF"/>
              </a:highlight>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92eb25ca0e_75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92eb25ca0e_7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Graphical representations of the 3-D structure of a protein in on common contact map techniques.</a:t>
            </a:r>
            <a:endParaRPr sz="1300">
              <a:solidFill>
                <a:schemeClr val="dk1"/>
              </a:solidFill>
            </a:endParaRPr>
          </a:p>
          <a:p>
            <a:pPr marL="0" lvl="0" indent="0" algn="l" rtl="0">
              <a:spcBef>
                <a:spcPts val="0"/>
              </a:spcBef>
              <a:spcAft>
                <a:spcPts val="0"/>
              </a:spcAft>
              <a:buNone/>
            </a:pPr>
            <a:r>
              <a:rPr lang="en" sz="1300">
                <a:solidFill>
                  <a:schemeClr val="dk1"/>
                </a:solidFill>
              </a:rPr>
              <a:t> (A) The complete atomic model representation</a:t>
            </a:r>
            <a:endParaRPr sz="1300">
              <a:solidFill>
                <a:schemeClr val="dk1"/>
              </a:solidFill>
            </a:endParaRPr>
          </a:p>
          <a:p>
            <a:pPr marL="0" lvl="0" indent="0" algn="l" rtl="0">
              <a:spcBef>
                <a:spcPts val="0"/>
              </a:spcBef>
              <a:spcAft>
                <a:spcPts val="0"/>
              </a:spcAft>
              <a:buNone/>
            </a:pPr>
            <a:r>
              <a:rPr lang="en" sz="1300">
                <a:solidFill>
                  <a:schemeClr val="dk1"/>
                </a:solidFill>
              </a:rPr>
              <a:t> (B) The unified structure with the backbone accentuated in the red</a:t>
            </a:r>
            <a:endParaRPr sz="1300">
              <a:solidFill>
                <a:schemeClr val="dk1"/>
              </a:solidFill>
            </a:endParaRPr>
          </a:p>
          <a:p>
            <a:pPr marL="0" lvl="0" indent="0" algn="l" rtl="0">
              <a:spcBef>
                <a:spcPts val="0"/>
              </a:spcBef>
              <a:spcAft>
                <a:spcPts val="0"/>
              </a:spcAft>
              <a:buNone/>
            </a:pPr>
            <a:r>
              <a:rPr lang="en" sz="1300">
                <a:solidFill>
                  <a:schemeClr val="dk1"/>
                </a:solidFill>
              </a:rPr>
              <a:t> (C) The Protein Contact Network (PCN) representation, between each;</a:t>
            </a:r>
            <a:endParaRPr sz="1300">
              <a:solidFill>
                <a:schemeClr val="dk1"/>
              </a:solidFill>
            </a:endParaRPr>
          </a:p>
          <a:p>
            <a:pPr marL="0" lvl="0" indent="0" algn="l" rtl="0">
              <a:spcBef>
                <a:spcPts val="0"/>
              </a:spcBef>
              <a:spcAft>
                <a:spcPts val="0"/>
              </a:spcAft>
              <a:buNone/>
            </a:pPr>
            <a:r>
              <a:rPr lang="en" sz="1300">
                <a:solidFill>
                  <a:schemeClr val="dk1"/>
                </a:solidFill>
              </a:rPr>
              <a:t> (D) The Long-range Interaction Network (LIN) representation. The radius cutoff was set at </a:t>
            </a:r>
            <a:r>
              <a:rPr lang="en" sz="1300" i="1">
                <a:solidFill>
                  <a:schemeClr val="dk1"/>
                </a:solidFill>
              </a:rPr>
              <a:t>Rd</a:t>
            </a:r>
            <a:r>
              <a:rPr lang="en" sz="1300">
                <a:solidFill>
                  <a:schemeClr val="dk1"/>
                </a:solidFill>
              </a:rPr>
              <a:t> = 8 </a:t>
            </a:r>
            <a:r>
              <a:rPr lang="en" sz="1400">
                <a:solidFill>
                  <a:srgbClr val="3A3A3A"/>
                </a:solidFill>
                <a:highlight>
                  <a:srgbClr val="FFFFFF"/>
                </a:highlight>
              </a:rPr>
              <a:t>Å</a:t>
            </a:r>
            <a:r>
              <a:rPr lang="en" sz="1300">
                <a:solidFill>
                  <a:schemeClr val="dk1"/>
                </a:solidFill>
              </a:rPr>
              <a:t>  or Angstrom to construct the PCN and LIN.</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a:solidFill>
                  <a:schemeClr val="dk1"/>
                </a:solidFill>
              </a:rPr>
              <a:t>https://sunflower.kuicr.kyoto-u.ac.jp/~sjn/folding/methodology.html</a:t>
            </a:r>
            <a:endParaRPr sz="13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92eb25ca0e_77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92eb25ca0e_77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Protein SSEs that when chained together form a tissue that corresponds to a part of the body’s make up</a:t>
            </a:r>
            <a:endParaRPr/>
          </a:p>
          <a:p>
            <a:pPr marL="0" lvl="0" indent="0" algn="l" rtl="0">
              <a:spcBef>
                <a:spcPts val="0"/>
              </a:spcBef>
              <a:spcAft>
                <a:spcPts val="0"/>
              </a:spcAft>
              <a:buNone/>
            </a:pPr>
            <a:r>
              <a:rPr lang="en"/>
              <a:t>121 such labels</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92eb25ca0e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92eb25ca0e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few examples of documents where first on left side seems a report, second looks like a invoice, third looks schedule. Following two are receipts. The goal is to understand what is the document and how words in these documents are connected with each other - through some relationship. Eventually, solve document classification and text entity recognition problems.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92eb25ca0e_3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92eb25ca0e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understand these document, the popular language modeling method is transformer. Transformer considers a fully connected graph. Whereas in most cases information at the top of document may not have any relationship with information at bottom. The transformer do have quadratic complexity which limit their input sequence size. On the other had, GNN can learn and propagate information across the graph. If we generate a graph on a document and learn token or node embeddings, we can solve underline problem effectively. </a:t>
            </a:r>
            <a:endParaRPr/>
          </a:p>
          <a:p>
            <a:pPr marL="0" lvl="0" indent="0" algn="l" rtl="0">
              <a:spcBef>
                <a:spcPts val="0"/>
              </a:spcBef>
              <a:spcAft>
                <a:spcPts val="0"/>
              </a:spcAft>
              <a:buNone/>
            </a:pPr>
            <a:endParaRPr/>
          </a:p>
          <a:p>
            <a:pPr marL="0" lvl="0" indent="0" algn="l" rtl="0">
              <a:spcBef>
                <a:spcPts val="0"/>
              </a:spcBef>
              <a:spcAft>
                <a:spcPts val="0"/>
              </a:spcAft>
              <a:buNone/>
            </a:pPr>
            <a:r>
              <a:rPr lang="en"/>
              <a:t>The question is how to generate the graph. One obvious answer consider each word as a node and connect it with it K neighbors in reading order or based on distance. We could also consider each text entity or block as node. First figure shows if we consider each text block as a node and connect them with a super node. On the right, we consider each word a node and connect all the words with a text block. Then we introduce a super node that connect with each text block. Super node embeddings can be used summarize whole document for document level tasks such as document classification, matching etc.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92eb25ca0e_3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92eb25ca0e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could also consider each word a node and connect them based on distance- It is KNN graph where center of each word location is considers a point in 2D space. Here we show two example when we consider edges with different number of neighbors. To be specific, this beta-skeleton graph with different values of beta and neighbors.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2eb25ca0e_3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2eb25ca0e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discussed, we can also defined some other generation schemes - based upon how dense or space document is, how words in document might be connected, etc. etc.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92eb25ca0e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92eb25ca0e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Cord is a receipts data annotated for named entity recognition. They have provided all the bounding box and text for each word in the document. We considered this dataset as document dataset for most of our experiments.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92eb25ca0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92eb25ca0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92eb25ca0e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92eb25ca0e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document classification dataset. It is very large so we have used it for few experiment but not all the analysis.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92eb25ca0e_75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92eb25ca0e_75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process and workflow</a:t>
            </a:r>
            <a:endParaRPr/>
          </a:p>
          <a:p>
            <a:pPr marL="0" lvl="0" indent="0" algn="l" rtl="0">
              <a:spcBef>
                <a:spcPts val="0"/>
              </a:spcBef>
              <a:spcAft>
                <a:spcPts val="0"/>
              </a:spcAft>
              <a:buNone/>
            </a:pPr>
            <a:r>
              <a:rPr lang="en"/>
              <a:t>Discuss GNN on input</a:t>
            </a:r>
            <a:endParaRPr/>
          </a:p>
          <a:p>
            <a:pPr marL="0" lvl="0" indent="0" algn="l" rtl="0">
              <a:spcBef>
                <a:spcPts val="0"/>
              </a:spcBef>
              <a:spcAft>
                <a:spcPts val="0"/>
              </a:spcAft>
              <a:buNone/>
            </a:pPr>
            <a:r>
              <a:rPr lang="en"/>
              <a:t>Discuss interaction prediction</a:t>
            </a:r>
            <a:endParaRPr/>
          </a:p>
          <a:p>
            <a:pPr marL="0" lvl="0" indent="0" algn="l" rtl="0">
              <a:spcBef>
                <a:spcPts val="0"/>
              </a:spcBef>
              <a:spcAft>
                <a:spcPts val="0"/>
              </a:spcAft>
              <a:buNone/>
            </a:pPr>
            <a:r>
              <a:rPr lang="en"/>
              <a:t>https://www.nature.com/articles/s41467-021-23303-9</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92eb25ca0e_7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92eb25ca0e_7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make Bar chart for this table</a:t>
            </a: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92eb25ca0e_8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92eb25ca0e_8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Over Smoothing at 16 and future falloffs</a:t>
            </a:r>
            <a:endParaRPr/>
          </a:p>
          <a:p>
            <a:pPr marL="0" lvl="0" indent="0" algn="l" rtl="0">
              <a:spcBef>
                <a:spcPts val="0"/>
              </a:spcBef>
              <a:spcAft>
                <a:spcPts val="0"/>
              </a:spcAft>
              <a:buNone/>
            </a:pPr>
            <a:r>
              <a:rPr lang="en"/>
              <a:t>Mention g2-mlp as state of art , 98.5 F1</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92eb25ca0e_2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92eb25ca0e_2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Discuss input image, OCR, embeddings </a:t>
            </a:r>
            <a:endParaRPr/>
          </a:p>
          <a:p>
            <a:pPr marL="457200" lvl="0" indent="-298450" algn="l" rtl="0">
              <a:spcBef>
                <a:spcPts val="0"/>
              </a:spcBef>
              <a:spcAft>
                <a:spcPts val="0"/>
              </a:spcAft>
              <a:buSzPts val="1100"/>
              <a:buChar char="-"/>
            </a:pPr>
            <a:r>
              <a:rPr lang="en"/>
              <a:t>Discuss GNN - N layers </a:t>
            </a:r>
            <a:endParaRPr/>
          </a:p>
          <a:p>
            <a:pPr marL="457200" lvl="0" indent="-298450" algn="l" rtl="0">
              <a:spcBef>
                <a:spcPts val="0"/>
              </a:spcBef>
              <a:spcAft>
                <a:spcPts val="0"/>
              </a:spcAft>
              <a:buSzPts val="1100"/>
              <a:buChar char="-"/>
            </a:pPr>
            <a:r>
              <a:rPr lang="en"/>
              <a:t>Prediction task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92eb25ca0e_76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92eb25ca0e_7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GAT, SGAT number of layer for different layer arch </a:t>
            </a:r>
            <a:endParaRPr/>
          </a:p>
          <a:p>
            <a:pPr marL="457200" lvl="0" indent="-298450" algn="l" rtl="0">
              <a:spcBef>
                <a:spcPts val="0"/>
              </a:spcBef>
              <a:spcAft>
                <a:spcPts val="0"/>
              </a:spcAft>
              <a:buSzPts val="1100"/>
              <a:buChar char="-"/>
            </a:pPr>
            <a:r>
              <a:rPr lang="en"/>
              <a:t># of edge to address the different number of neighbors.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92eb25ca0e_79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92eb25ca0e_79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92eb25ca0e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92eb25ca0e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92eb25ca0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92eb25ca0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not everything looks like a graph, almost everything can be reduced or represented as a graph. Most naturally occurring phenomena have structures that rely on structural formation in such a way that they can be read as a graph. These representations range from easily understood graphs like social networks to the text in an image or document to complex molecular forms like a protein. Studying these graphs means to target the relationship between the nodes of graphs and determine what the relationship between the nodes of a graph is and how it came to be. With the advent of the machine learning based research era, we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92eb25ca0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92eb25ca0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Deep learning popularized with modern GPUs where convolutional neural networks and variants were used to solve many problems through learning. In most of the neural networks input is considered to have a fixed size. However, most graphs have dynamic number of nodes and edges. In CNN where filers are optimized over input let say images by using sliding window operation. By using message passing network, GCN was developed which can operate of graphs with varying number of nodes and edges. From number of GNNs, GCN is easy to understand if we have idea of CNNs. </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92eb25ca0e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92eb25ca0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We know that attention based network has outperformed in language modeling - replacing recurrent networks such as transformers. Transformers learn fully connected graph by computing full attention between input sequence. Hence, they have quadratic complexity. Whereas, most of the graphs are sparse. </a:t>
            </a:r>
            <a:endParaRPr/>
          </a:p>
          <a:p>
            <a:pPr marL="457200" lvl="0" indent="-298450" algn="l" rtl="0">
              <a:spcBef>
                <a:spcPts val="0"/>
              </a:spcBef>
              <a:spcAft>
                <a:spcPts val="0"/>
              </a:spcAft>
              <a:buSzPts val="1100"/>
              <a:buChar char="-"/>
            </a:pPr>
            <a:r>
              <a:rPr lang="en"/>
              <a:t>Motivated by success of attention in language modeling through transformers, people tried similar attention based models in GNNs. GAT uses attention as in transformers but aggregation is done with only adjacent nodes. GAT overperformed other GNN models when it was proposed. But, it is trained in supervised fashion. </a:t>
            </a:r>
            <a:endParaRPr/>
          </a:p>
          <a:p>
            <a:pPr marL="457200" lvl="0" indent="-298450" algn="l" rtl="0">
              <a:spcBef>
                <a:spcPts val="0"/>
              </a:spcBef>
              <a:spcAft>
                <a:spcPts val="0"/>
              </a:spcAft>
              <a:buSzPts val="1100"/>
              <a:buChar char="-"/>
            </a:pP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92eb25ca0e_2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92eb25ca0e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However, when graphs are noisy then GAT do not learn well.  </a:t>
            </a:r>
            <a:endParaRPr>
              <a:solidFill>
                <a:schemeClr val="dk1"/>
              </a:solidFill>
            </a:endParaRPr>
          </a:p>
          <a:p>
            <a:pPr marL="457200" lvl="0" indent="-298450" algn="l" rtl="0">
              <a:spcBef>
                <a:spcPts val="0"/>
              </a:spcBef>
              <a:spcAft>
                <a:spcPts val="0"/>
              </a:spcAft>
              <a:buSzPts val="1100"/>
              <a:buChar char="-"/>
            </a:pPr>
            <a:r>
              <a:rPr lang="en"/>
              <a:t>Secondly, we know that most the graphs are sparse. So, the presence and absence of the edges contains the inherent information about the importance of the relationships between nodes. So, this information can be utilized to train GAT in unsupervised or self-supervised manner. </a:t>
            </a:r>
            <a:endParaRPr/>
          </a:p>
          <a:p>
            <a:pPr marL="457200" lvl="0" indent="-298450" algn="l" rtl="0">
              <a:spcBef>
                <a:spcPts val="0"/>
              </a:spcBef>
              <a:spcAft>
                <a:spcPts val="0"/>
              </a:spcAft>
              <a:buSzPts val="1100"/>
              <a:buChar char="-"/>
            </a:pPr>
            <a:r>
              <a:rPr lang="en"/>
              <a:t>So, SuperGAT proposes to uses presence and absence of edge to train model in self-supervised fashion. </a:t>
            </a:r>
            <a:endParaRPr/>
          </a:p>
          <a:p>
            <a:pPr marL="457200" lvl="0" indent="-298450" algn="l" rtl="0">
              <a:spcBef>
                <a:spcPts val="0"/>
              </a:spcBef>
              <a:spcAft>
                <a:spcPts val="0"/>
              </a:spcAft>
              <a:buSzPts val="1100"/>
              <a:buChar char="-"/>
            </a:pPr>
            <a:r>
              <a:rPr lang="en"/>
              <a:t>SuperGAT goes on step ahead and learns more expressive attention in distinguishing mislinked neighbors.</a:t>
            </a:r>
            <a:endParaRPr/>
          </a:p>
          <a:p>
            <a:pPr marL="457200" lvl="0" indent="-298450" algn="l" rtl="0">
              <a:spcBef>
                <a:spcPts val="0"/>
              </a:spcBef>
              <a:spcAft>
                <a:spcPts val="0"/>
              </a:spcAft>
              <a:buSzPts val="1100"/>
              <a:buChar char="-"/>
            </a:pPr>
            <a:r>
              <a:rPr lang="en"/>
              <a:t>The presence of edge between node is labeled as 1 and 0 otherwise.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92eb25ca0e_8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92eb25ca0e_8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modification in SuperGAT is attention computation. GAT uses a classifical single neural network based attention (GO). Super-GAT employed Dot product (DP) based attention as shown here. </a:t>
            </a:r>
            <a:r>
              <a:rPr lang="en" sz="1400">
                <a:solidFill>
                  <a:schemeClr val="dk1"/>
                </a:solidFill>
              </a:rPr>
              <a:t>GO outperforms in capturing label agreement and DP on link prediction.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92eb25ca0e_76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92eb25ca0e_7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92eb25ca0e_7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92eb25ca0e_7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PyTorch is a optimized Deep Learning python based library that relies on its ability to use tensors with GPU acceleration support. The reason it is preferred in machine learning implementations is due to the ease of creation of neural network based models and that capability to have complete control over the flow of the statements and the corresponding change to the neural network gradients.</a:t>
            </a:r>
            <a:endParaRPr/>
          </a:p>
          <a:p>
            <a:pPr marL="0" lvl="0" indent="0" algn="l" rtl="0">
              <a:spcBef>
                <a:spcPts val="0"/>
              </a:spcBef>
              <a:spcAft>
                <a:spcPts val="0"/>
              </a:spcAft>
              <a:buNone/>
            </a:pPr>
            <a:endParaRPr/>
          </a:p>
          <a:p>
            <a:pPr marL="0" lvl="0" indent="0" algn="l" rtl="0">
              <a:spcBef>
                <a:spcPts val="0"/>
              </a:spcBef>
              <a:spcAft>
                <a:spcPts val="0"/>
              </a:spcAft>
              <a:buNone/>
            </a:pPr>
            <a:r>
              <a:rPr lang="en"/>
              <a:t>Image source: https://www.learnpytorch.io/01_pytorch_workflow/</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abs/1708.04320"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680"/>
              <a:t>SuperGAT: How to Find Your Friendly Neighborhood:</a:t>
            </a:r>
            <a:r>
              <a:rPr lang="en" sz="2980"/>
              <a:t> </a:t>
            </a:r>
            <a:br>
              <a:rPr lang="en" sz="2980"/>
            </a:br>
            <a:r>
              <a:rPr lang="en" sz="2280"/>
              <a:t>Graph Attention Design with Self-Supervision</a:t>
            </a:r>
            <a:endParaRPr sz="2280"/>
          </a:p>
        </p:txBody>
      </p:sp>
      <p:sp>
        <p:nvSpPr>
          <p:cNvPr id="55" name="Google Shape;55;p13"/>
          <p:cNvSpPr txBox="1">
            <a:spLocks noGrp="1"/>
          </p:cNvSpPr>
          <p:nvPr>
            <p:ph type="subTitle" idx="1"/>
          </p:nvPr>
        </p:nvSpPr>
        <p:spPr>
          <a:xfrm>
            <a:off x="0" y="3191025"/>
            <a:ext cx="8520600" cy="7926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endParaRPr/>
          </a:p>
          <a:p>
            <a:pPr marL="0" lvl="0" indent="0" algn="ctr" rtl="0">
              <a:spcBef>
                <a:spcPts val="0"/>
              </a:spcBef>
              <a:spcAft>
                <a:spcPts val="0"/>
              </a:spcAft>
              <a:buNone/>
            </a:pPr>
            <a:r>
              <a:rPr lang="en"/>
              <a:t>Presented By: FNU Mohbat</a:t>
            </a:r>
            <a:br>
              <a:rPr lang="en"/>
            </a:br>
            <a:r>
              <a:rPr lang="en"/>
              <a:t>                         Aitazaz Khan</a:t>
            </a:r>
            <a:endParaRPr/>
          </a:p>
        </p:txBody>
      </p:sp>
      <p:sp>
        <p:nvSpPr>
          <p:cNvPr id="56" name="Google Shape;5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57" name="Google Shape;57;p13"/>
          <p:cNvSpPr txBox="1">
            <a:spLocks noGrp="1"/>
          </p:cNvSpPr>
          <p:nvPr>
            <p:ph type="ctrTitle"/>
          </p:nvPr>
        </p:nvSpPr>
        <p:spPr>
          <a:xfrm>
            <a:off x="106925" y="2688750"/>
            <a:ext cx="8520600" cy="3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1779"/>
              <a:t>Dongwan Kim, Alice Oh</a:t>
            </a:r>
            <a:endParaRPr sz="138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Software</a:t>
            </a:r>
            <a:r>
              <a:rPr lang="en"/>
              <a:t> cont.</a:t>
            </a:r>
            <a:endParaRPr/>
          </a:p>
        </p:txBody>
      </p:sp>
      <p:sp>
        <p:nvSpPr>
          <p:cNvPr id="130" name="Google Shape;130;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31" name="Google Shape;131;p22"/>
          <p:cNvPicPr preferRelativeResize="0"/>
          <p:nvPr/>
        </p:nvPicPr>
        <p:blipFill rotWithShape="1">
          <a:blip r:embed="rId3">
            <a:alphaModFix/>
          </a:blip>
          <a:srcRect l="4115" r="5230"/>
          <a:stretch/>
        </p:blipFill>
        <p:spPr>
          <a:xfrm>
            <a:off x="0" y="1017725"/>
            <a:ext cx="6649446" cy="4125775"/>
          </a:xfrm>
          <a:prstGeom prst="rect">
            <a:avLst/>
          </a:prstGeom>
          <a:noFill/>
          <a:ln>
            <a:noFill/>
          </a:ln>
        </p:spPr>
      </p:pic>
      <p:pic>
        <p:nvPicPr>
          <p:cNvPr id="132" name="Google Shape;132;p22"/>
          <p:cNvPicPr preferRelativeResize="0"/>
          <p:nvPr/>
        </p:nvPicPr>
        <p:blipFill>
          <a:blip r:embed="rId4">
            <a:alphaModFix/>
          </a:blip>
          <a:stretch>
            <a:fillRect/>
          </a:stretch>
        </p:blipFill>
        <p:spPr>
          <a:xfrm>
            <a:off x="7116150" y="0"/>
            <a:ext cx="1905000" cy="190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250775"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97" b="1">
                <a:solidFill>
                  <a:srgbClr val="000000"/>
                </a:solidFill>
              </a:rPr>
              <a:t>Dataset</a:t>
            </a:r>
            <a:r>
              <a:rPr lang="en" sz="2020" b="1">
                <a:solidFill>
                  <a:srgbClr val="000000"/>
                </a:solidFill>
              </a:rPr>
              <a:t>:</a:t>
            </a:r>
            <a:r>
              <a:rPr lang="en" sz="2020">
                <a:solidFill>
                  <a:srgbClr val="000000"/>
                </a:solidFill>
              </a:rPr>
              <a:t> Protein-Graph Construction</a:t>
            </a:r>
            <a:endParaRPr/>
          </a:p>
        </p:txBody>
      </p:sp>
      <p:sp>
        <p:nvSpPr>
          <p:cNvPr id="138" name="Google Shape;13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39" name="Google Shape;139;p23"/>
          <p:cNvPicPr preferRelativeResize="0"/>
          <p:nvPr/>
        </p:nvPicPr>
        <p:blipFill>
          <a:blip r:embed="rId3">
            <a:alphaModFix/>
          </a:blip>
          <a:stretch>
            <a:fillRect/>
          </a:stretch>
        </p:blipFill>
        <p:spPr>
          <a:xfrm>
            <a:off x="468913" y="1181550"/>
            <a:ext cx="6530875" cy="3798399"/>
          </a:xfrm>
          <a:prstGeom prst="rect">
            <a:avLst/>
          </a:prstGeom>
          <a:noFill/>
          <a:ln>
            <a:noFill/>
          </a:ln>
        </p:spPr>
      </p:pic>
      <p:pic>
        <p:nvPicPr>
          <p:cNvPr id="140" name="Google Shape;140;p23"/>
          <p:cNvPicPr preferRelativeResize="0"/>
          <p:nvPr/>
        </p:nvPicPr>
        <p:blipFill>
          <a:blip r:embed="rId4">
            <a:alphaModFix/>
          </a:blip>
          <a:stretch>
            <a:fillRect/>
          </a:stretch>
        </p:blipFill>
        <p:spPr>
          <a:xfrm>
            <a:off x="250763" y="1055838"/>
            <a:ext cx="6967174" cy="4049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40"/>
                                        </p:tgtEl>
                                      </p:cBhvr>
                                    </p:animEffect>
                                    <p:set>
                                      <p:cBhvr>
                                        <p:cTn id="7" dur="1" fill="hold">
                                          <p:stCondLst>
                                            <p:cond delay="1000"/>
                                          </p:stCondLst>
                                        </p:cTn>
                                        <p:tgtEl>
                                          <p:spTgt spid="1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4"/>
          <p:cNvPicPr preferRelativeResize="0"/>
          <p:nvPr/>
        </p:nvPicPr>
        <p:blipFill>
          <a:blip r:embed="rId3">
            <a:alphaModFix/>
          </a:blip>
          <a:stretch>
            <a:fillRect/>
          </a:stretch>
        </p:blipFill>
        <p:spPr>
          <a:xfrm>
            <a:off x="3637525" y="244600"/>
            <a:ext cx="5383625" cy="4741707"/>
          </a:xfrm>
          <a:prstGeom prst="rect">
            <a:avLst/>
          </a:prstGeom>
          <a:noFill/>
          <a:ln>
            <a:noFill/>
          </a:ln>
        </p:spPr>
      </p:pic>
      <p:sp>
        <p:nvSpPr>
          <p:cNvPr id="146" name="Google Shape;146;p2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a:t>Protein-Graph Construction</a:t>
            </a:r>
            <a:endParaRPr sz="2020"/>
          </a:p>
        </p:txBody>
      </p:sp>
      <p:sp>
        <p:nvSpPr>
          <p:cNvPr id="147" name="Google Shape;14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148" name="Google Shape;148;p24"/>
          <p:cNvSpPr txBox="1"/>
          <p:nvPr/>
        </p:nvSpPr>
        <p:spPr>
          <a:xfrm>
            <a:off x="172100" y="962600"/>
            <a:ext cx="3062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Nodes</a:t>
            </a:r>
            <a:r>
              <a:rPr lang="en" sz="1200"/>
              <a:t>: </a:t>
            </a:r>
            <a:endParaRPr sz="1200"/>
          </a:p>
          <a:p>
            <a:pPr marL="457200" lvl="0" indent="-304800" algn="l" rtl="0">
              <a:spcBef>
                <a:spcPts val="0"/>
              </a:spcBef>
              <a:spcAft>
                <a:spcPts val="0"/>
              </a:spcAft>
              <a:buSzPts val="1200"/>
              <a:buChar char="●"/>
            </a:pPr>
            <a:r>
              <a:rPr lang="en" sz="1200"/>
              <a:t>Combination of amino acids are called residues</a:t>
            </a:r>
            <a:endParaRPr sz="1200"/>
          </a:p>
          <a:p>
            <a:pPr marL="457200" lvl="0" indent="-304800" algn="l" rtl="0">
              <a:spcBef>
                <a:spcPts val="0"/>
              </a:spcBef>
              <a:spcAft>
                <a:spcPts val="0"/>
              </a:spcAft>
              <a:buSzPts val="1200"/>
              <a:buChar char="●"/>
            </a:pPr>
            <a:r>
              <a:rPr lang="en" sz="1200"/>
              <a:t>Residues that are chained together are called Secondary Structure Elements (SSE)</a:t>
            </a:r>
            <a:endParaRPr sz="1200"/>
          </a:p>
          <a:p>
            <a:pPr marL="457200" lvl="0" indent="-304800" algn="l" rtl="0">
              <a:spcBef>
                <a:spcPts val="0"/>
              </a:spcBef>
              <a:spcAft>
                <a:spcPts val="0"/>
              </a:spcAft>
              <a:buSzPts val="1200"/>
              <a:buChar char="●"/>
            </a:pPr>
            <a:r>
              <a:rPr lang="en" sz="1200"/>
              <a:t>SSE can be considered to be the nodes in the graph</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a:t>Edges</a:t>
            </a:r>
            <a:r>
              <a:rPr lang="en" sz="1200"/>
              <a:t>: </a:t>
            </a:r>
            <a:endParaRPr sz="1200"/>
          </a:p>
          <a:p>
            <a:pPr marL="457200" lvl="0" indent="-304800" algn="l" rtl="0">
              <a:spcBef>
                <a:spcPts val="0"/>
              </a:spcBef>
              <a:spcAft>
                <a:spcPts val="0"/>
              </a:spcAft>
              <a:buSzPts val="1200"/>
              <a:buChar char="●"/>
            </a:pPr>
            <a:r>
              <a:rPr lang="en" sz="1200"/>
              <a:t>Most protein centric graphs have edges based on distance between the nodes.</a:t>
            </a:r>
            <a:endParaRPr sz="1200"/>
          </a:p>
          <a:p>
            <a:pPr marL="457200" lvl="0" indent="-304800" algn="l" rtl="0">
              <a:spcBef>
                <a:spcPts val="0"/>
              </a:spcBef>
              <a:spcAft>
                <a:spcPts val="0"/>
              </a:spcAft>
              <a:buSzPts val="1200"/>
              <a:buChar char="●"/>
            </a:pPr>
            <a:r>
              <a:rPr lang="en" sz="1200"/>
              <a:t>Distance comes from the 3-D coordinates of the SSE</a:t>
            </a:r>
            <a:endParaRPr sz="1200"/>
          </a:p>
          <a:p>
            <a:pPr marL="457200" lvl="0" indent="-304800" algn="l" rtl="0">
              <a:spcBef>
                <a:spcPts val="0"/>
              </a:spcBef>
              <a:spcAft>
                <a:spcPts val="0"/>
              </a:spcAft>
              <a:buSzPts val="1200"/>
              <a:buChar char="●"/>
            </a:pPr>
            <a:r>
              <a:rPr lang="en" sz="1200"/>
              <a:t>Distances of a certain threshold can be said to be in contact with one another</a:t>
            </a:r>
            <a:endParaRPr sz="1200"/>
          </a:p>
          <a:p>
            <a:pPr marL="457200" lvl="0" indent="-304800" algn="l" rtl="0">
              <a:spcBef>
                <a:spcPts val="0"/>
              </a:spcBef>
              <a:spcAft>
                <a:spcPts val="0"/>
              </a:spcAft>
              <a:buSzPts val="1200"/>
              <a:buChar char="●"/>
            </a:pPr>
            <a:r>
              <a:rPr lang="en" sz="1200"/>
              <a:t>Distances are measured in Angstroms or 0.1 nanometers.</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rgbClr val="000000"/>
              </a:buClr>
              <a:buSzPct val="49009"/>
              <a:buFont typeface="Arial"/>
              <a:buNone/>
            </a:pPr>
            <a:r>
              <a:rPr lang="en" sz="2020">
                <a:solidFill>
                  <a:srgbClr val="000000"/>
                </a:solidFill>
              </a:rPr>
              <a:t>Protein-Graph Construction</a:t>
            </a:r>
            <a:endParaRPr sz="2020">
              <a:solidFill>
                <a:srgbClr val="000000"/>
              </a:solidFill>
            </a:endParaRPr>
          </a:p>
          <a:p>
            <a:pPr marL="0" lvl="0" indent="0" algn="l" rtl="0">
              <a:spcBef>
                <a:spcPts val="0"/>
              </a:spcBef>
              <a:spcAft>
                <a:spcPts val="0"/>
              </a:spcAft>
              <a:buNone/>
            </a:pPr>
            <a:endParaRPr/>
          </a:p>
        </p:txBody>
      </p:sp>
      <p:pic>
        <p:nvPicPr>
          <p:cNvPr id="154" name="Google Shape;154;p25"/>
          <p:cNvPicPr preferRelativeResize="0"/>
          <p:nvPr/>
        </p:nvPicPr>
        <p:blipFill>
          <a:blip r:embed="rId3">
            <a:alphaModFix/>
          </a:blip>
          <a:stretch>
            <a:fillRect/>
          </a:stretch>
        </p:blipFill>
        <p:spPr>
          <a:xfrm>
            <a:off x="3745700" y="59900"/>
            <a:ext cx="5205626" cy="5083602"/>
          </a:xfrm>
          <a:prstGeom prst="rect">
            <a:avLst/>
          </a:prstGeom>
          <a:noFill/>
          <a:ln>
            <a:noFill/>
          </a:ln>
        </p:spPr>
      </p:pic>
      <p:sp>
        <p:nvSpPr>
          <p:cNvPr id="155" name="Google Shape;15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156" name="Google Shape;156;p25"/>
          <p:cNvSpPr txBox="1"/>
          <p:nvPr/>
        </p:nvSpPr>
        <p:spPr>
          <a:xfrm>
            <a:off x="172100" y="962600"/>
            <a:ext cx="3062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Nodes</a:t>
            </a:r>
            <a:r>
              <a:rPr lang="en" sz="1200"/>
              <a:t>: </a:t>
            </a:r>
            <a:endParaRPr sz="1200"/>
          </a:p>
          <a:p>
            <a:pPr marL="457200" lvl="0" indent="-304800" algn="l" rtl="0">
              <a:spcBef>
                <a:spcPts val="0"/>
              </a:spcBef>
              <a:spcAft>
                <a:spcPts val="0"/>
              </a:spcAft>
              <a:buSzPts val="1200"/>
              <a:buChar char="●"/>
            </a:pPr>
            <a:r>
              <a:rPr lang="en" sz="1200"/>
              <a:t>SSEs or Residues can be considered to be the nodes in the graph</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a:t>Edges</a:t>
            </a:r>
            <a:r>
              <a:rPr lang="en" sz="1200"/>
              <a:t>: </a:t>
            </a:r>
            <a:endParaRPr sz="1200"/>
          </a:p>
          <a:p>
            <a:pPr marL="457200" lvl="0" indent="-304800" algn="l" rtl="0">
              <a:spcBef>
                <a:spcPts val="0"/>
              </a:spcBef>
              <a:spcAft>
                <a:spcPts val="0"/>
              </a:spcAft>
              <a:buSzPts val="1200"/>
              <a:buChar char="●"/>
            </a:pPr>
            <a:r>
              <a:rPr lang="en" sz="1200"/>
              <a:t>Most protein centric graphs have edges based on distance between the nodes.</a:t>
            </a:r>
            <a:br>
              <a:rPr lang="en" sz="1200"/>
            </a:br>
            <a:endParaRPr sz="1200"/>
          </a:p>
          <a:p>
            <a:pPr marL="0" lvl="0" indent="0" algn="l" rtl="0">
              <a:spcBef>
                <a:spcPts val="0"/>
              </a:spcBef>
              <a:spcAft>
                <a:spcPts val="0"/>
              </a:spcAft>
              <a:buNone/>
            </a:pPr>
            <a:r>
              <a:rPr lang="en" sz="1200" b="1"/>
              <a:t>Constructions</a:t>
            </a:r>
            <a:endParaRPr sz="1200" b="1"/>
          </a:p>
          <a:p>
            <a:pPr marL="457200" lvl="0" indent="-304800" algn="l" rtl="0">
              <a:spcBef>
                <a:spcPts val="0"/>
              </a:spcBef>
              <a:spcAft>
                <a:spcPts val="0"/>
              </a:spcAft>
              <a:buSzPts val="1200"/>
              <a:buChar char="●"/>
            </a:pPr>
            <a:r>
              <a:rPr lang="en" sz="1200"/>
              <a:t>Graphs are constructed on a distance threshold </a:t>
            </a:r>
            <a:endParaRPr sz="1200"/>
          </a:p>
          <a:p>
            <a:pPr marL="457200" lvl="0" indent="-304800" algn="l" rtl="0">
              <a:spcBef>
                <a:spcPts val="0"/>
              </a:spcBef>
              <a:spcAft>
                <a:spcPts val="0"/>
              </a:spcAft>
              <a:buSzPts val="1200"/>
              <a:buChar char="●"/>
            </a:pPr>
            <a:r>
              <a:rPr lang="en" sz="1200"/>
              <a:t>This allows for different types of graph creation such as: </a:t>
            </a:r>
            <a:endParaRPr sz="1200"/>
          </a:p>
          <a:p>
            <a:pPr marL="457200" lvl="0" indent="-304800" algn="l" rtl="0">
              <a:spcBef>
                <a:spcPts val="0"/>
              </a:spcBef>
              <a:spcAft>
                <a:spcPts val="0"/>
              </a:spcAft>
              <a:buSzPts val="1200"/>
              <a:buChar char="●"/>
            </a:pPr>
            <a:r>
              <a:rPr lang="en" sz="1200"/>
              <a:t>SSE Contact Networks allow for an edge between different SSEs where as Residue Contact Networks construct edges between residues.</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6"/>
          <p:cNvPicPr preferRelativeResize="0"/>
          <p:nvPr/>
        </p:nvPicPr>
        <p:blipFill>
          <a:blip r:embed="rId3">
            <a:alphaModFix/>
          </a:blip>
          <a:stretch>
            <a:fillRect/>
          </a:stretch>
        </p:blipFill>
        <p:spPr>
          <a:xfrm>
            <a:off x="2914550" y="1398125"/>
            <a:ext cx="6229451" cy="3745375"/>
          </a:xfrm>
          <a:prstGeom prst="rect">
            <a:avLst/>
          </a:prstGeom>
          <a:noFill/>
          <a:ln>
            <a:noFill/>
          </a:ln>
        </p:spPr>
      </p:pic>
      <p:sp>
        <p:nvSpPr>
          <p:cNvPr id="162" name="Google Shape;162;p2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Protein Dataset</a:t>
            </a:r>
            <a:r>
              <a:rPr lang="en"/>
              <a:t> : SNAP PPI</a:t>
            </a:r>
            <a:endParaRPr/>
          </a:p>
        </p:txBody>
      </p:sp>
      <p:sp>
        <p:nvSpPr>
          <p:cNvPr id="163" name="Google Shape;16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164" name="Google Shape;164;p26"/>
          <p:cNvSpPr txBox="1"/>
          <p:nvPr/>
        </p:nvSpPr>
        <p:spPr>
          <a:xfrm>
            <a:off x="172100" y="962600"/>
            <a:ext cx="3062400" cy="22164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Char char="●"/>
            </a:pPr>
            <a:r>
              <a:rPr lang="en" sz="1200"/>
              <a:t>Data Info: Tissue PPI</a:t>
            </a:r>
            <a:br>
              <a:rPr lang="en" sz="1200"/>
            </a:br>
            <a:endParaRPr sz="1200"/>
          </a:p>
          <a:p>
            <a:pPr marL="457200" lvl="0" indent="-304800" algn="l" rtl="0">
              <a:spcBef>
                <a:spcPts val="0"/>
              </a:spcBef>
              <a:spcAft>
                <a:spcPts val="0"/>
              </a:spcAft>
              <a:buSzPts val="1200"/>
              <a:buChar char="●"/>
            </a:pPr>
            <a:r>
              <a:rPr lang="en" sz="1200"/>
              <a:t>Total Graphs:  24</a:t>
            </a:r>
            <a:br>
              <a:rPr lang="en" sz="1200"/>
            </a:br>
            <a:endParaRPr sz="1200"/>
          </a:p>
          <a:p>
            <a:pPr marL="457200" lvl="0" indent="-304800" algn="l" rtl="0">
              <a:spcBef>
                <a:spcPts val="0"/>
              </a:spcBef>
              <a:spcAft>
                <a:spcPts val="0"/>
              </a:spcAft>
              <a:buSzPts val="1200"/>
              <a:buChar char="●"/>
            </a:pPr>
            <a:r>
              <a:rPr lang="en" sz="1200"/>
              <a:t>Training Graphs: 20</a:t>
            </a:r>
            <a:br>
              <a:rPr lang="en" sz="1200"/>
            </a:br>
            <a:endParaRPr sz="1200"/>
          </a:p>
          <a:p>
            <a:pPr marL="457200" lvl="0" indent="-304800" algn="l" rtl="0">
              <a:spcBef>
                <a:spcPts val="0"/>
              </a:spcBef>
              <a:spcAft>
                <a:spcPts val="0"/>
              </a:spcAft>
              <a:buSzPts val="1200"/>
              <a:buChar char="●"/>
            </a:pPr>
            <a:r>
              <a:rPr lang="en" sz="1200"/>
              <a:t>Avg Node Count: 2245</a:t>
            </a:r>
            <a:br>
              <a:rPr lang="en" sz="1200"/>
            </a:br>
            <a:endParaRPr sz="1200"/>
          </a:p>
          <a:p>
            <a:pPr marL="457200" lvl="0" indent="-304800" algn="l" rtl="0">
              <a:spcBef>
                <a:spcPts val="0"/>
              </a:spcBef>
              <a:spcAft>
                <a:spcPts val="0"/>
              </a:spcAft>
              <a:buSzPts val="1200"/>
              <a:buChar char="●"/>
            </a:pPr>
            <a:r>
              <a:rPr lang="en" sz="1200"/>
              <a:t>Node Features: 50</a:t>
            </a:r>
            <a:br>
              <a:rPr lang="en" sz="1200"/>
            </a:br>
            <a:endParaRPr sz="1200"/>
          </a:p>
          <a:p>
            <a:pPr marL="457200" lvl="0" indent="-304800" algn="l" rtl="0">
              <a:spcBef>
                <a:spcPts val="0"/>
              </a:spcBef>
              <a:spcAft>
                <a:spcPts val="0"/>
              </a:spcAft>
              <a:buSzPts val="1200"/>
              <a:buChar char="●"/>
            </a:pPr>
            <a:r>
              <a:rPr lang="en" sz="1200"/>
              <a:t>Labels: 121</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22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Document Dataset: </a:t>
            </a:r>
            <a:r>
              <a:rPr lang="en"/>
              <a:t>sample document</a:t>
            </a:r>
            <a:endParaRPr/>
          </a:p>
        </p:txBody>
      </p:sp>
      <p:sp>
        <p:nvSpPr>
          <p:cNvPr id="170" name="Google Shape;17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171" name="Google Shape;171;p27"/>
          <p:cNvPicPr preferRelativeResize="0"/>
          <p:nvPr/>
        </p:nvPicPr>
        <p:blipFill>
          <a:blip r:embed="rId3">
            <a:alphaModFix/>
          </a:blip>
          <a:stretch>
            <a:fillRect/>
          </a:stretch>
        </p:blipFill>
        <p:spPr>
          <a:xfrm>
            <a:off x="234350" y="572700"/>
            <a:ext cx="2374699" cy="2905575"/>
          </a:xfrm>
          <a:prstGeom prst="rect">
            <a:avLst/>
          </a:prstGeom>
          <a:noFill/>
          <a:ln>
            <a:noFill/>
          </a:ln>
          <a:effectLst>
            <a:outerShdw blurRad="57150" dist="19050" dir="5400000" algn="bl" rotWithShape="0">
              <a:srgbClr val="000000">
                <a:alpha val="50000"/>
              </a:srgbClr>
            </a:outerShdw>
          </a:effectLst>
        </p:spPr>
      </p:pic>
      <p:pic>
        <p:nvPicPr>
          <p:cNvPr id="172" name="Google Shape;172;p27"/>
          <p:cNvPicPr preferRelativeResize="0"/>
          <p:nvPr/>
        </p:nvPicPr>
        <p:blipFill>
          <a:blip r:embed="rId4">
            <a:alphaModFix/>
          </a:blip>
          <a:stretch>
            <a:fillRect/>
          </a:stretch>
        </p:blipFill>
        <p:spPr>
          <a:xfrm>
            <a:off x="2752950" y="572700"/>
            <a:ext cx="2190800" cy="2905575"/>
          </a:xfrm>
          <a:prstGeom prst="rect">
            <a:avLst/>
          </a:prstGeom>
          <a:noFill/>
          <a:ln>
            <a:noFill/>
          </a:ln>
          <a:effectLst>
            <a:outerShdw blurRad="57150" dist="19050" dir="5400000" algn="bl" rotWithShape="0">
              <a:srgbClr val="000000">
                <a:alpha val="50000"/>
              </a:srgbClr>
            </a:outerShdw>
          </a:effectLst>
        </p:spPr>
      </p:pic>
      <p:pic>
        <p:nvPicPr>
          <p:cNvPr id="173" name="Google Shape;173;p27"/>
          <p:cNvPicPr preferRelativeResize="0"/>
          <p:nvPr/>
        </p:nvPicPr>
        <p:blipFill>
          <a:blip r:embed="rId5">
            <a:alphaModFix/>
          </a:blip>
          <a:stretch>
            <a:fillRect/>
          </a:stretch>
        </p:blipFill>
        <p:spPr>
          <a:xfrm>
            <a:off x="5049075" y="497700"/>
            <a:ext cx="3946056" cy="2905577"/>
          </a:xfrm>
          <a:prstGeom prst="rect">
            <a:avLst/>
          </a:prstGeom>
          <a:noFill/>
          <a:ln>
            <a:noFill/>
          </a:ln>
          <a:effectLst>
            <a:outerShdw blurRad="57150" dist="19050" dir="5400000" algn="bl" rotWithShape="0">
              <a:srgbClr val="000000">
                <a:alpha val="50000"/>
              </a:srgbClr>
            </a:outerShdw>
          </a:effectLst>
        </p:spPr>
      </p:pic>
      <p:pic>
        <p:nvPicPr>
          <p:cNvPr id="174" name="Google Shape;174;p27"/>
          <p:cNvPicPr preferRelativeResize="0"/>
          <p:nvPr/>
        </p:nvPicPr>
        <p:blipFill>
          <a:blip r:embed="rId6">
            <a:alphaModFix/>
          </a:blip>
          <a:stretch>
            <a:fillRect/>
          </a:stretch>
        </p:blipFill>
        <p:spPr>
          <a:xfrm>
            <a:off x="6943467" y="2617777"/>
            <a:ext cx="1626034" cy="2439050"/>
          </a:xfrm>
          <a:prstGeom prst="rect">
            <a:avLst/>
          </a:prstGeom>
          <a:noFill/>
          <a:ln>
            <a:noFill/>
          </a:ln>
          <a:effectLst>
            <a:outerShdw blurRad="57150" dist="19050" dir="5400000" algn="bl" rotWithShape="0">
              <a:srgbClr val="000000">
                <a:alpha val="50000"/>
              </a:srgbClr>
            </a:outerShdw>
          </a:effectLst>
        </p:spPr>
      </p:pic>
      <p:pic>
        <p:nvPicPr>
          <p:cNvPr id="175" name="Google Shape;175;p27"/>
          <p:cNvPicPr preferRelativeResize="0"/>
          <p:nvPr/>
        </p:nvPicPr>
        <p:blipFill>
          <a:blip r:embed="rId7">
            <a:alphaModFix/>
          </a:blip>
          <a:stretch>
            <a:fillRect/>
          </a:stretch>
        </p:blipFill>
        <p:spPr>
          <a:xfrm>
            <a:off x="5286150" y="2617776"/>
            <a:ext cx="1626024" cy="243902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Document Dataset: </a:t>
            </a:r>
            <a:r>
              <a:rPr lang="en"/>
              <a:t>Graph Generation</a:t>
            </a:r>
            <a:endParaRPr/>
          </a:p>
        </p:txBody>
      </p:sp>
      <p:sp>
        <p:nvSpPr>
          <p:cNvPr id="181" name="Google Shape;18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182" name="Google Shape;182;p28"/>
          <p:cNvPicPr preferRelativeResize="0"/>
          <p:nvPr/>
        </p:nvPicPr>
        <p:blipFill>
          <a:blip r:embed="rId3">
            <a:alphaModFix/>
          </a:blip>
          <a:stretch>
            <a:fillRect/>
          </a:stretch>
        </p:blipFill>
        <p:spPr>
          <a:xfrm>
            <a:off x="3234429" y="796174"/>
            <a:ext cx="2719546" cy="3643591"/>
          </a:xfrm>
          <a:prstGeom prst="rect">
            <a:avLst/>
          </a:prstGeom>
          <a:noFill/>
          <a:ln>
            <a:noFill/>
          </a:ln>
          <a:effectLst>
            <a:outerShdw blurRad="57150" dist="19050" dir="5400000" algn="bl" rotWithShape="0">
              <a:srgbClr val="000000">
                <a:alpha val="50000"/>
              </a:srgbClr>
            </a:outerShdw>
          </a:effectLst>
        </p:spPr>
      </p:pic>
      <p:sp>
        <p:nvSpPr>
          <p:cNvPr id="183" name="Google Shape;183;p28"/>
          <p:cNvSpPr txBox="1"/>
          <p:nvPr/>
        </p:nvSpPr>
        <p:spPr>
          <a:xfrm>
            <a:off x="152400" y="796175"/>
            <a:ext cx="3062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Nodes</a:t>
            </a:r>
            <a:r>
              <a:rPr lang="en" sz="1200"/>
              <a:t>: </a:t>
            </a:r>
            <a:endParaRPr sz="1200"/>
          </a:p>
          <a:p>
            <a:pPr marL="457200" lvl="0" indent="-304800" algn="l" rtl="0">
              <a:spcBef>
                <a:spcPts val="0"/>
              </a:spcBef>
              <a:spcAft>
                <a:spcPts val="0"/>
              </a:spcAft>
              <a:buSzPts val="1200"/>
              <a:buChar char="●"/>
            </a:pPr>
            <a:r>
              <a:rPr lang="en" sz="1200"/>
              <a:t>Words </a:t>
            </a:r>
            <a:endParaRPr sz="1200"/>
          </a:p>
          <a:p>
            <a:pPr marL="457200" lvl="0" indent="-304800" algn="l" rtl="0">
              <a:spcBef>
                <a:spcPts val="0"/>
              </a:spcBef>
              <a:spcAft>
                <a:spcPts val="0"/>
              </a:spcAft>
              <a:buSzPts val="1200"/>
              <a:buChar char="●"/>
            </a:pPr>
            <a:r>
              <a:rPr lang="en" sz="1200"/>
              <a:t>Text blocks</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a:t>Edges</a:t>
            </a:r>
            <a:r>
              <a:rPr lang="en" sz="1200"/>
              <a:t>: Relationship between words</a:t>
            </a:r>
            <a:endParaRPr sz="1200"/>
          </a:p>
          <a:p>
            <a:pPr marL="457200" lvl="0" indent="-304800" algn="l" rtl="0">
              <a:spcBef>
                <a:spcPts val="0"/>
              </a:spcBef>
              <a:spcAft>
                <a:spcPts val="0"/>
              </a:spcAft>
              <a:buSzPts val="1200"/>
              <a:buChar char="●"/>
            </a:pPr>
            <a:r>
              <a:rPr lang="en" sz="1200"/>
              <a:t>K words before and/or after that word in sentence or sequence</a:t>
            </a:r>
            <a:endParaRPr sz="1200"/>
          </a:p>
          <a:p>
            <a:pPr marL="457200" lvl="0" indent="-304800" algn="l" rtl="0">
              <a:spcBef>
                <a:spcPts val="0"/>
              </a:spcBef>
              <a:spcAft>
                <a:spcPts val="0"/>
              </a:spcAft>
              <a:buSzPts val="1200"/>
              <a:buChar char="●"/>
            </a:pPr>
            <a:r>
              <a:rPr lang="en" sz="1200"/>
              <a:t>K nearest neighbors based upon euclidean distance on document page</a:t>
            </a:r>
            <a:endParaRPr sz="1200"/>
          </a:p>
          <a:p>
            <a:pPr marL="457200" lvl="0" indent="-304800" algn="l" rtl="0">
              <a:spcBef>
                <a:spcPts val="0"/>
              </a:spcBef>
              <a:spcAft>
                <a:spcPts val="0"/>
              </a:spcAft>
              <a:buSzPts val="1200"/>
              <a:buChar char="●"/>
            </a:pPr>
            <a:r>
              <a:rPr lang="en" sz="1200"/>
              <a:t>K words at line of sight</a:t>
            </a:r>
            <a:endParaRPr sz="1200"/>
          </a:p>
          <a:p>
            <a:pPr marL="457200" lvl="0" indent="-304800" algn="l" rtl="0">
              <a:spcBef>
                <a:spcPts val="0"/>
              </a:spcBef>
              <a:spcAft>
                <a:spcPts val="0"/>
              </a:spcAft>
              <a:buSzPts val="1200"/>
              <a:buChar char="●"/>
            </a:pPr>
            <a:r>
              <a:rPr lang="en" sz="1200"/>
              <a:t>K words within certain radius from vertex </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Each graph generation method has its own pros and cons. </a:t>
            </a:r>
            <a:endParaRPr sz="1200"/>
          </a:p>
          <a:p>
            <a:pPr marL="45720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pic>
        <p:nvPicPr>
          <p:cNvPr id="184" name="Google Shape;184;p28"/>
          <p:cNvPicPr preferRelativeResize="0"/>
          <p:nvPr/>
        </p:nvPicPr>
        <p:blipFill>
          <a:blip r:embed="rId4">
            <a:alphaModFix/>
          </a:blip>
          <a:stretch>
            <a:fillRect/>
          </a:stretch>
        </p:blipFill>
        <p:spPr>
          <a:xfrm>
            <a:off x="6038276" y="796175"/>
            <a:ext cx="2834727" cy="3643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Document Dataset: </a:t>
            </a:r>
            <a:r>
              <a:rPr lang="en"/>
              <a:t>Graph Generation</a:t>
            </a:r>
            <a:endParaRPr/>
          </a:p>
        </p:txBody>
      </p:sp>
      <p:sp>
        <p:nvSpPr>
          <p:cNvPr id="190" name="Google Shape;19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191" name="Google Shape;191;p29"/>
          <p:cNvSpPr txBox="1"/>
          <p:nvPr/>
        </p:nvSpPr>
        <p:spPr>
          <a:xfrm>
            <a:off x="152400" y="796175"/>
            <a:ext cx="3062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Nodes</a:t>
            </a:r>
            <a:r>
              <a:rPr lang="en" sz="1200"/>
              <a:t>: </a:t>
            </a:r>
            <a:endParaRPr sz="1200"/>
          </a:p>
          <a:p>
            <a:pPr marL="457200" lvl="0" indent="-304800" algn="l" rtl="0">
              <a:spcBef>
                <a:spcPts val="0"/>
              </a:spcBef>
              <a:spcAft>
                <a:spcPts val="0"/>
              </a:spcAft>
              <a:buSzPts val="1200"/>
              <a:buChar char="●"/>
            </a:pPr>
            <a:r>
              <a:rPr lang="en" sz="1200"/>
              <a:t>Words </a:t>
            </a:r>
            <a:endParaRPr sz="1200"/>
          </a:p>
          <a:p>
            <a:pPr marL="457200" lvl="0" indent="-304800" algn="l" rtl="0">
              <a:spcBef>
                <a:spcPts val="0"/>
              </a:spcBef>
              <a:spcAft>
                <a:spcPts val="0"/>
              </a:spcAft>
              <a:buSzPts val="1200"/>
              <a:buChar char="●"/>
            </a:pPr>
            <a:r>
              <a:rPr lang="en" sz="1200"/>
              <a:t>Text blocks</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a:t>Edges</a:t>
            </a:r>
            <a:r>
              <a:rPr lang="en" sz="1200"/>
              <a:t>: Relationship between words</a:t>
            </a:r>
            <a:endParaRPr sz="1200"/>
          </a:p>
          <a:p>
            <a:pPr marL="457200" lvl="0" indent="-304800" algn="l" rtl="0">
              <a:spcBef>
                <a:spcPts val="0"/>
              </a:spcBef>
              <a:spcAft>
                <a:spcPts val="0"/>
              </a:spcAft>
              <a:buSzPts val="1200"/>
              <a:buChar char="●"/>
            </a:pPr>
            <a:r>
              <a:rPr lang="en" sz="1200"/>
              <a:t>K words before and/or after that word in sentence or sequence</a:t>
            </a:r>
            <a:endParaRPr sz="1200"/>
          </a:p>
          <a:p>
            <a:pPr marL="457200" lvl="0" indent="-304800" algn="l" rtl="0">
              <a:spcBef>
                <a:spcPts val="0"/>
              </a:spcBef>
              <a:spcAft>
                <a:spcPts val="0"/>
              </a:spcAft>
              <a:buSzPts val="1200"/>
              <a:buChar char="●"/>
            </a:pPr>
            <a:r>
              <a:rPr lang="en" sz="1200"/>
              <a:t>K nearest neighbors based upon euclidean distance on document page</a:t>
            </a:r>
            <a:endParaRPr sz="1200"/>
          </a:p>
          <a:p>
            <a:pPr marL="457200" lvl="0" indent="-304800" algn="l" rtl="0">
              <a:spcBef>
                <a:spcPts val="0"/>
              </a:spcBef>
              <a:spcAft>
                <a:spcPts val="0"/>
              </a:spcAft>
              <a:buSzPts val="1200"/>
              <a:buChar char="●"/>
            </a:pPr>
            <a:r>
              <a:rPr lang="en" sz="1200"/>
              <a:t>K words at line of sight</a:t>
            </a:r>
            <a:endParaRPr sz="1200"/>
          </a:p>
          <a:p>
            <a:pPr marL="457200" lvl="0" indent="-304800" algn="l" rtl="0">
              <a:spcBef>
                <a:spcPts val="0"/>
              </a:spcBef>
              <a:spcAft>
                <a:spcPts val="0"/>
              </a:spcAft>
              <a:buSzPts val="1200"/>
              <a:buChar char="●"/>
            </a:pPr>
            <a:r>
              <a:rPr lang="en" sz="1200"/>
              <a:t>K words within certain radius from vertex </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Char char="➔"/>
            </a:pPr>
            <a:r>
              <a:rPr lang="en" sz="1200"/>
              <a:t>Each graph generation method has its own pros and cons. </a:t>
            </a:r>
            <a:endParaRPr sz="1200"/>
          </a:p>
          <a:p>
            <a:pPr marL="457200" lvl="0" indent="-304800" algn="l" rtl="0">
              <a:spcBef>
                <a:spcPts val="0"/>
              </a:spcBef>
              <a:spcAft>
                <a:spcPts val="0"/>
              </a:spcAft>
              <a:buSzPts val="1200"/>
              <a:buChar char="➔"/>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pic>
        <p:nvPicPr>
          <p:cNvPr id="192" name="Google Shape;192;p29"/>
          <p:cNvPicPr preferRelativeResize="0"/>
          <p:nvPr/>
        </p:nvPicPr>
        <p:blipFill>
          <a:blip r:embed="rId3">
            <a:alphaModFix/>
          </a:blip>
          <a:stretch>
            <a:fillRect/>
          </a:stretch>
        </p:blipFill>
        <p:spPr>
          <a:xfrm>
            <a:off x="6112751" y="796174"/>
            <a:ext cx="2719546" cy="3643590"/>
          </a:xfrm>
          <a:prstGeom prst="rect">
            <a:avLst/>
          </a:prstGeom>
          <a:noFill/>
          <a:ln>
            <a:noFill/>
          </a:ln>
          <a:effectLst>
            <a:outerShdw blurRad="57150" dist="19050" dir="5400000" algn="bl" rotWithShape="0">
              <a:srgbClr val="000000">
                <a:alpha val="50000"/>
              </a:srgbClr>
            </a:outerShdw>
          </a:effectLst>
        </p:spPr>
      </p:pic>
      <p:pic>
        <p:nvPicPr>
          <p:cNvPr id="193" name="Google Shape;193;p29"/>
          <p:cNvPicPr preferRelativeResize="0"/>
          <p:nvPr/>
        </p:nvPicPr>
        <p:blipFill>
          <a:blip r:embed="rId4">
            <a:alphaModFix/>
          </a:blip>
          <a:stretch>
            <a:fillRect/>
          </a:stretch>
        </p:blipFill>
        <p:spPr>
          <a:xfrm>
            <a:off x="3443272" y="796175"/>
            <a:ext cx="2612350" cy="363914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Document Dataset: </a:t>
            </a:r>
            <a:r>
              <a:rPr lang="en"/>
              <a:t>Graph Generation</a:t>
            </a:r>
            <a:endParaRPr/>
          </a:p>
        </p:txBody>
      </p:sp>
      <p:sp>
        <p:nvSpPr>
          <p:cNvPr id="199" name="Google Shape;199;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grpSp>
        <p:nvGrpSpPr>
          <p:cNvPr id="200" name="Google Shape;200;p30"/>
          <p:cNvGrpSpPr/>
          <p:nvPr/>
        </p:nvGrpSpPr>
        <p:grpSpPr>
          <a:xfrm>
            <a:off x="588000" y="773500"/>
            <a:ext cx="7968001" cy="3889727"/>
            <a:chOff x="971950" y="673100"/>
            <a:chExt cx="7968001" cy="3889727"/>
          </a:xfrm>
        </p:grpSpPr>
        <p:pic>
          <p:nvPicPr>
            <p:cNvPr id="201" name="Google Shape;201;p30"/>
            <p:cNvPicPr preferRelativeResize="0"/>
            <p:nvPr/>
          </p:nvPicPr>
          <p:blipFill>
            <a:blip r:embed="rId3">
              <a:alphaModFix/>
            </a:blip>
            <a:stretch>
              <a:fillRect/>
            </a:stretch>
          </p:blipFill>
          <p:spPr>
            <a:xfrm>
              <a:off x="6346800" y="673100"/>
              <a:ext cx="2593151" cy="3889727"/>
            </a:xfrm>
            <a:prstGeom prst="rect">
              <a:avLst/>
            </a:prstGeom>
            <a:noFill/>
            <a:ln>
              <a:noFill/>
            </a:ln>
          </p:spPr>
        </p:pic>
        <p:pic>
          <p:nvPicPr>
            <p:cNvPr id="202" name="Google Shape;202;p30"/>
            <p:cNvPicPr preferRelativeResize="0"/>
            <p:nvPr/>
          </p:nvPicPr>
          <p:blipFill>
            <a:blip r:embed="rId4">
              <a:alphaModFix/>
            </a:blip>
            <a:stretch>
              <a:fillRect/>
            </a:stretch>
          </p:blipFill>
          <p:spPr>
            <a:xfrm>
              <a:off x="3659375" y="673100"/>
              <a:ext cx="2593149" cy="3889711"/>
            </a:xfrm>
            <a:prstGeom prst="rect">
              <a:avLst/>
            </a:prstGeom>
            <a:noFill/>
            <a:ln>
              <a:noFill/>
            </a:ln>
          </p:spPr>
        </p:pic>
        <p:pic>
          <p:nvPicPr>
            <p:cNvPr id="203" name="Google Shape;203;p30"/>
            <p:cNvPicPr preferRelativeResize="0"/>
            <p:nvPr/>
          </p:nvPicPr>
          <p:blipFill>
            <a:blip r:embed="rId5">
              <a:alphaModFix/>
            </a:blip>
            <a:stretch>
              <a:fillRect/>
            </a:stretch>
          </p:blipFill>
          <p:spPr>
            <a:xfrm>
              <a:off x="971950" y="673100"/>
              <a:ext cx="2593149" cy="3889724"/>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Document Dataset: </a:t>
            </a:r>
            <a:r>
              <a:rPr lang="en"/>
              <a:t>CORD</a:t>
            </a:r>
            <a:endParaRPr/>
          </a:p>
        </p:txBody>
      </p:sp>
      <p:sp>
        <p:nvSpPr>
          <p:cNvPr id="209" name="Google Shape;20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210" name="Google Shape;210;p31"/>
          <p:cNvPicPr preferRelativeResize="0"/>
          <p:nvPr/>
        </p:nvPicPr>
        <p:blipFill>
          <a:blip r:embed="rId3">
            <a:alphaModFix/>
          </a:blip>
          <a:stretch>
            <a:fillRect/>
          </a:stretch>
        </p:blipFill>
        <p:spPr>
          <a:xfrm>
            <a:off x="456563" y="877500"/>
            <a:ext cx="8230881" cy="37857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Outline</a:t>
            </a:r>
            <a:endParaRPr b="1"/>
          </a:p>
        </p:txBody>
      </p:sp>
      <p:sp>
        <p:nvSpPr>
          <p:cNvPr id="63" name="Google Shape;63;p14"/>
          <p:cNvSpPr txBox="1"/>
          <p:nvPr/>
        </p:nvSpPr>
        <p:spPr>
          <a:xfrm>
            <a:off x="448225" y="750800"/>
            <a:ext cx="8384100" cy="3648000"/>
          </a:xfrm>
          <a:prstGeom prst="rect">
            <a:avLst/>
          </a:prstGeom>
          <a:noFill/>
          <a:ln>
            <a:noFill/>
          </a:ln>
        </p:spPr>
        <p:txBody>
          <a:bodyPr spcFirstLastPara="1" wrap="square" lIns="91425" tIns="91425" rIns="91425" bIns="91425" anchor="t" anchorCtr="0">
            <a:spAutoFit/>
          </a:bodyPr>
          <a:lstStyle/>
          <a:p>
            <a:pPr marL="457200" lvl="0" indent="-387350" algn="l" rtl="0">
              <a:spcBef>
                <a:spcPts val="0"/>
              </a:spcBef>
              <a:spcAft>
                <a:spcPts val="0"/>
              </a:spcAft>
              <a:buSzPts val="2500"/>
              <a:buChar char="●"/>
            </a:pPr>
            <a:r>
              <a:rPr lang="en" sz="2500"/>
              <a:t>Introduction </a:t>
            </a:r>
            <a:endParaRPr sz="2500"/>
          </a:p>
          <a:p>
            <a:pPr marL="457200" lvl="0" indent="-387350" algn="l" rtl="0">
              <a:spcBef>
                <a:spcPts val="0"/>
              </a:spcBef>
              <a:spcAft>
                <a:spcPts val="0"/>
              </a:spcAft>
              <a:buSzPts val="2500"/>
              <a:buChar char="●"/>
            </a:pPr>
            <a:r>
              <a:rPr lang="en" sz="2500"/>
              <a:t>Method </a:t>
            </a:r>
            <a:endParaRPr sz="2500"/>
          </a:p>
          <a:p>
            <a:pPr marL="457200" lvl="0" indent="-387350" algn="l" rtl="0">
              <a:spcBef>
                <a:spcPts val="0"/>
              </a:spcBef>
              <a:spcAft>
                <a:spcPts val="0"/>
              </a:spcAft>
              <a:buSzPts val="2500"/>
              <a:buChar char="●"/>
            </a:pPr>
            <a:r>
              <a:rPr lang="en" sz="2500"/>
              <a:t>Software </a:t>
            </a:r>
            <a:endParaRPr sz="2500"/>
          </a:p>
          <a:p>
            <a:pPr marL="457200" lvl="0" indent="-387350" algn="l" rtl="0">
              <a:spcBef>
                <a:spcPts val="0"/>
              </a:spcBef>
              <a:spcAft>
                <a:spcPts val="0"/>
              </a:spcAft>
              <a:buSzPts val="2500"/>
              <a:buChar char="●"/>
            </a:pPr>
            <a:r>
              <a:rPr lang="en" sz="2500"/>
              <a:t>Dataset   </a:t>
            </a:r>
            <a:endParaRPr sz="2500"/>
          </a:p>
          <a:p>
            <a:pPr marL="914400" lvl="1" indent="-387350" algn="l" rtl="0">
              <a:spcBef>
                <a:spcPts val="0"/>
              </a:spcBef>
              <a:spcAft>
                <a:spcPts val="0"/>
              </a:spcAft>
              <a:buSzPts val="2500"/>
              <a:buChar char="○"/>
            </a:pPr>
            <a:r>
              <a:rPr lang="en" sz="2500"/>
              <a:t>Protein   </a:t>
            </a:r>
            <a:endParaRPr sz="2500"/>
          </a:p>
          <a:p>
            <a:pPr marL="914400" lvl="1" indent="-387350" algn="l" rtl="0">
              <a:spcBef>
                <a:spcPts val="0"/>
              </a:spcBef>
              <a:spcAft>
                <a:spcPts val="0"/>
              </a:spcAft>
              <a:buSzPts val="2500"/>
              <a:buChar char="○"/>
            </a:pPr>
            <a:r>
              <a:rPr lang="en" sz="2500"/>
              <a:t>Document  </a:t>
            </a:r>
            <a:endParaRPr sz="2500"/>
          </a:p>
          <a:p>
            <a:pPr marL="457200" lvl="0" indent="-387350" algn="l" rtl="0">
              <a:spcBef>
                <a:spcPts val="0"/>
              </a:spcBef>
              <a:spcAft>
                <a:spcPts val="0"/>
              </a:spcAft>
              <a:buSzPts val="2500"/>
              <a:buChar char="●"/>
            </a:pPr>
            <a:r>
              <a:rPr lang="en" sz="2500"/>
              <a:t>Experiments </a:t>
            </a:r>
            <a:endParaRPr sz="2500"/>
          </a:p>
          <a:p>
            <a:pPr marL="457200" lvl="0" indent="-387350" algn="l" rtl="0">
              <a:spcBef>
                <a:spcPts val="0"/>
              </a:spcBef>
              <a:spcAft>
                <a:spcPts val="0"/>
              </a:spcAft>
              <a:buSzPts val="2500"/>
              <a:buChar char="●"/>
            </a:pPr>
            <a:r>
              <a:rPr lang="en" sz="2500"/>
              <a:t>Results  </a:t>
            </a:r>
            <a:endParaRPr sz="2500"/>
          </a:p>
          <a:p>
            <a:pPr marL="457200" lvl="0" indent="-387350" algn="l" rtl="0">
              <a:spcBef>
                <a:spcPts val="0"/>
              </a:spcBef>
              <a:spcAft>
                <a:spcPts val="0"/>
              </a:spcAft>
              <a:buSzPts val="2500"/>
              <a:buChar char="●"/>
            </a:pPr>
            <a:r>
              <a:rPr lang="en" sz="2500"/>
              <a:t>Conclusion &amp; Future work </a:t>
            </a:r>
            <a:endParaRPr sz="2700"/>
          </a:p>
        </p:txBody>
      </p:sp>
      <p:sp>
        <p:nvSpPr>
          <p:cNvPr id="64" name="Google Shape;6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Document Dataset: </a:t>
            </a:r>
            <a:r>
              <a:rPr lang="en"/>
              <a:t>RVLCDIP</a:t>
            </a:r>
            <a:endParaRPr/>
          </a:p>
        </p:txBody>
      </p:sp>
      <p:sp>
        <p:nvSpPr>
          <p:cNvPr id="216" name="Google Shape;21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217" name="Google Shape;217;p32"/>
          <p:cNvPicPr preferRelativeResize="0"/>
          <p:nvPr/>
        </p:nvPicPr>
        <p:blipFill>
          <a:blip r:embed="rId3">
            <a:alphaModFix/>
          </a:blip>
          <a:stretch>
            <a:fillRect/>
          </a:stretch>
        </p:blipFill>
        <p:spPr>
          <a:xfrm>
            <a:off x="488175" y="725100"/>
            <a:ext cx="8167656" cy="40405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Experiments: SNAP PPI</a:t>
            </a:r>
            <a:endParaRPr/>
          </a:p>
        </p:txBody>
      </p:sp>
      <p:sp>
        <p:nvSpPr>
          <p:cNvPr id="223" name="Google Shape;22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224" name="Google Shape;224;p33"/>
          <p:cNvPicPr preferRelativeResize="0"/>
          <p:nvPr/>
        </p:nvPicPr>
        <p:blipFill>
          <a:blip r:embed="rId3">
            <a:alphaModFix/>
          </a:blip>
          <a:stretch>
            <a:fillRect/>
          </a:stretch>
        </p:blipFill>
        <p:spPr>
          <a:xfrm>
            <a:off x="642250" y="572700"/>
            <a:ext cx="6899499" cy="457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SNAP PPI</a:t>
            </a:r>
            <a:endParaRPr b="1"/>
          </a:p>
        </p:txBody>
      </p:sp>
      <p:sp>
        <p:nvSpPr>
          <p:cNvPr id="230" name="Google Shape;230;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231" name="Google Shape;231;p34"/>
          <p:cNvGraphicFramePr/>
          <p:nvPr/>
        </p:nvGraphicFramePr>
        <p:xfrm>
          <a:off x="561300" y="901475"/>
          <a:ext cx="3000000" cy="3000000"/>
        </p:xfrm>
        <a:graphic>
          <a:graphicData uri="http://schemas.openxmlformats.org/drawingml/2006/table">
            <a:tbl>
              <a:tblPr>
                <a:noFill/>
                <a:tableStyleId>{5F5EDC37-C65E-435B-91CB-FD2AB9815B0F}</a:tableStyleId>
              </a:tblPr>
              <a:tblGrid>
                <a:gridCol w="1245850">
                  <a:extLst>
                    <a:ext uri="{9D8B030D-6E8A-4147-A177-3AD203B41FA5}">
                      <a16:colId xmlns:a16="http://schemas.microsoft.com/office/drawing/2014/main" val="20000"/>
                    </a:ext>
                  </a:extLst>
                </a:gridCol>
                <a:gridCol w="1532350">
                  <a:extLst>
                    <a:ext uri="{9D8B030D-6E8A-4147-A177-3AD203B41FA5}">
                      <a16:colId xmlns:a16="http://schemas.microsoft.com/office/drawing/2014/main" val="20001"/>
                    </a:ext>
                  </a:extLst>
                </a:gridCol>
                <a:gridCol w="1074800">
                  <a:extLst>
                    <a:ext uri="{9D8B030D-6E8A-4147-A177-3AD203B41FA5}">
                      <a16:colId xmlns:a16="http://schemas.microsoft.com/office/drawing/2014/main" val="20002"/>
                    </a:ext>
                  </a:extLst>
                </a:gridCol>
                <a:gridCol w="1545050">
                  <a:extLst>
                    <a:ext uri="{9D8B030D-6E8A-4147-A177-3AD203B41FA5}">
                      <a16:colId xmlns:a16="http://schemas.microsoft.com/office/drawing/2014/main" val="20003"/>
                    </a:ext>
                  </a:extLst>
                </a:gridCol>
                <a:gridCol w="1545050">
                  <a:extLst>
                    <a:ext uri="{9D8B030D-6E8A-4147-A177-3AD203B41FA5}">
                      <a16:colId xmlns:a16="http://schemas.microsoft.com/office/drawing/2014/main" val="20004"/>
                    </a:ext>
                  </a:extLst>
                </a:gridCol>
              </a:tblGrid>
              <a:tr h="616650">
                <a:tc rowSpan="2">
                  <a:txBody>
                    <a:bodyPr/>
                    <a:lstStyle/>
                    <a:p>
                      <a:pPr marL="0" lvl="0" indent="0" algn="ctr" rtl="0">
                        <a:spcBef>
                          <a:spcPts val="0"/>
                        </a:spcBef>
                        <a:spcAft>
                          <a:spcPts val="0"/>
                        </a:spcAft>
                        <a:buNone/>
                      </a:pPr>
                      <a:r>
                        <a:rPr lang="en" b="1"/>
                        <a:t>Model</a:t>
                      </a:r>
                      <a:endParaRPr b="1"/>
                    </a:p>
                  </a:txBody>
                  <a:tcPr marL="91425" marR="91425" marT="91425" marB="91425" anchor="ctr"/>
                </a:tc>
                <a:tc rowSpan="2">
                  <a:txBody>
                    <a:bodyPr/>
                    <a:lstStyle/>
                    <a:p>
                      <a:pPr marL="0" lvl="0" indent="0" algn="ctr" rtl="0">
                        <a:spcBef>
                          <a:spcPts val="0"/>
                        </a:spcBef>
                        <a:spcAft>
                          <a:spcPts val="0"/>
                        </a:spcAft>
                        <a:buNone/>
                      </a:pPr>
                      <a:r>
                        <a:rPr lang="en" b="1"/>
                        <a:t>Distance Threshold (Angstroms)</a:t>
                      </a:r>
                      <a:endParaRPr b="1"/>
                    </a:p>
                  </a:txBody>
                  <a:tcPr marL="91425" marR="91425" marT="91425" marB="91425" anchor="ctr"/>
                </a:tc>
                <a:tc gridSpan="3">
                  <a:txBody>
                    <a:bodyPr/>
                    <a:lstStyle/>
                    <a:p>
                      <a:pPr marL="0" lvl="0" indent="0" algn="ctr" rtl="0">
                        <a:spcBef>
                          <a:spcPts val="0"/>
                        </a:spcBef>
                        <a:spcAft>
                          <a:spcPts val="0"/>
                        </a:spcAft>
                        <a:buNone/>
                      </a:pPr>
                      <a:r>
                        <a:rPr lang="en" b="1"/>
                        <a:t>Layers in Model</a:t>
                      </a:r>
                      <a:endParaRPr b="1"/>
                    </a:p>
                  </a:txBody>
                  <a:tcPr marL="91425" marR="91425"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6650">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b="1"/>
                        <a:t>4</a:t>
                      </a:r>
                      <a:endParaRPr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8</a:t>
                      </a:r>
                      <a:endParaRPr b="1"/>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12</a:t>
                      </a:r>
                      <a:endParaRPr b="1"/>
                    </a:p>
                  </a:txBody>
                  <a:tcPr marL="91425" marR="91425" marT="91425" marB="91425"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34000">
                <a:tc rowSpan="2">
                  <a:txBody>
                    <a:bodyPr/>
                    <a:lstStyle/>
                    <a:p>
                      <a:pPr marL="0" lvl="0" indent="0" algn="ctr" rtl="0">
                        <a:spcBef>
                          <a:spcPts val="0"/>
                        </a:spcBef>
                        <a:spcAft>
                          <a:spcPts val="0"/>
                        </a:spcAft>
                        <a:buNone/>
                      </a:pPr>
                      <a:r>
                        <a:rPr lang="en"/>
                        <a:t>GAT</a:t>
                      </a:r>
                      <a:endParaRPr/>
                    </a:p>
                  </a:txBody>
                  <a:tcPr marL="91425" marR="91425" marT="91425" marB="91425" anchor="ctr"/>
                </a:tc>
                <a:tc>
                  <a:txBody>
                    <a:bodyPr/>
                    <a:lstStyle/>
                    <a:p>
                      <a:pPr marL="0" lvl="0" indent="0" algn="l" rtl="0">
                        <a:spcBef>
                          <a:spcPts val="0"/>
                        </a:spcBef>
                        <a:spcAft>
                          <a:spcPts val="0"/>
                        </a:spcAft>
                        <a:buNone/>
                      </a:pPr>
                      <a:r>
                        <a:rPr lang="en"/>
                        <a:t>8</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
                        <a:t>0.8406</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0.8611</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0.8776</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49025">
                <a:tc vMerge="1">
                  <a:txBody>
                    <a:bodyPr/>
                    <a:lstStyle/>
                    <a:p>
                      <a:endParaRPr lang="en-US"/>
                    </a:p>
                  </a:txBody>
                  <a:tcPr/>
                </a:tc>
                <a:tc>
                  <a:txBody>
                    <a:bodyPr/>
                    <a:lstStyle/>
                    <a:p>
                      <a:pPr marL="0" lvl="0" indent="0" algn="l" rtl="0">
                        <a:spcBef>
                          <a:spcPts val="0"/>
                        </a:spcBef>
                        <a:spcAft>
                          <a:spcPts val="0"/>
                        </a:spcAft>
                        <a:buNone/>
                      </a:pPr>
                      <a:r>
                        <a:rPr lang="en"/>
                        <a:t>16</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
                        <a:t>0.8719</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0.887</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0.9138</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649025">
                <a:tc rowSpan="2">
                  <a:txBody>
                    <a:bodyPr/>
                    <a:lstStyle/>
                    <a:p>
                      <a:pPr marL="0" lvl="0" indent="0" algn="ctr" rtl="0">
                        <a:spcBef>
                          <a:spcPts val="0"/>
                        </a:spcBef>
                        <a:spcAft>
                          <a:spcPts val="0"/>
                        </a:spcAft>
                        <a:buNone/>
                      </a:pPr>
                      <a:r>
                        <a:rPr lang="en"/>
                        <a:t>S-GAT</a:t>
                      </a:r>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8</a:t>
                      </a:r>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r" rtl="0">
                        <a:lnSpc>
                          <a:spcPct val="115000"/>
                        </a:lnSpc>
                        <a:spcBef>
                          <a:spcPts val="0"/>
                        </a:spcBef>
                        <a:spcAft>
                          <a:spcPts val="0"/>
                        </a:spcAft>
                        <a:buNone/>
                      </a:pPr>
                      <a:r>
                        <a:rPr lang="en"/>
                        <a:t>0.8822</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0.8985</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0.9212</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49025">
                <a:tc vMerge="1">
                  <a:txBody>
                    <a:bodyPr/>
                    <a:lstStyle/>
                    <a:p>
                      <a:endParaRPr lang="en-US"/>
                    </a:p>
                  </a:txBody>
                  <a:tcPr/>
                </a:tc>
                <a:tc>
                  <a:txBody>
                    <a:bodyPr/>
                    <a:lstStyle/>
                    <a:p>
                      <a:pPr marL="0" lvl="0" indent="0" algn="l" rtl="0">
                        <a:spcBef>
                          <a:spcPts val="0"/>
                        </a:spcBef>
                        <a:spcAft>
                          <a:spcPts val="0"/>
                        </a:spcAft>
                        <a:buNone/>
                      </a:pPr>
                      <a:r>
                        <a:rPr lang="en"/>
                        <a:t>16</a:t>
                      </a:r>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0.9142</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0.9305</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
                        <a:t>0.9567</a:t>
                      </a:r>
                      <a:endParaRPr/>
                    </a:p>
                  </a:txBody>
                  <a:tcPr marL="28575" marR="28575" marT="19050" marB="19050" anchor="b">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 SNAP PPI</a:t>
            </a:r>
            <a:endParaRPr b="1"/>
          </a:p>
        </p:txBody>
      </p:sp>
      <p:sp>
        <p:nvSpPr>
          <p:cNvPr id="237" name="Google Shape;23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238" name="Google Shape;238;p35" title="Chart"/>
          <p:cNvPicPr preferRelativeResize="0"/>
          <p:nvPr/>
        </p:nvPicPr>
        <p:blipFill>
          <a:blip r:embed="rId3">
            <a:alphaModFix/>
          </a:blip>
          <a:stretch>
            <a:fillRect/>
          </a:stretch>
        </p:blipFill>
        <p:spPr>
          <a:xfrm>
            <a:off x="234025" y="663850"/>
            <a:ext cx="6899190" cy="4265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Experiments: Document data</a:t>
            </a:r>
            <a:endParaRPr b="1"/>
          </a:p>
        </p:txBody>
      </p:sp>
      <p:sp>
        <p:nvSpPr>
          <p:cNvPr id="244" name="Google Shape;24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grpSp>
        <p:nvGrpSpPr>
          <p:cNvPr id="245" name="Google Shape;245;p36"/>
          <p:cNvGrpSpPr/>
          <p:nvPr/>
        </p:nvGrpSpPr>
        <p:grpSpPr>
          <a:xfrm>
            <a:off x="152400" y="710088"/>
            <a:ext cx="8839199" cy="3648337"/>
            <a:chOff x="152400" y="1014888"/>
            <a:chExt cx="8839199" cy="3648337"/>
          </a:xfrm>
        </p:grpSpPr>
        <p:pic>
          <p:nvPicPr>
            <p:cNvPr id="246" name="Google Shape;246;p36"/>
            <p:cNvPicPr preferRelativeResize="0"/>
            <p:nvPr/>
          </p:nvPicPr>
          <p:blipFill rotWithShape="1">
            <a:blip r:embed="rId3">
              <a:alphaModFix/>
            </a:blip>
            <a:srcRect t="14214"/>
            <a:stretch/>
          </p:blipFill>
          <p:spPr>
            <a:xfrm>
              <a:off x="152400" y="1527900"/>
              <a:ext cx="8839199" cy="3135325"/>
            </a:xfrm>
            <a:prstGeom prst="rect">
              <a:avLst/>
            </a:prstGeom>
            <a:noFill/>
            <a:ln>
              <a:noFill/>
            </a:ln>
          </p:spPr>
        </p:pic>
        <p:sp>
          <p:nvSpPr>
            <p:cNvPr id="247" name="Google Shape;247;p36"/>
            <p:cNvSpPr/>
            <p:nvPr/>
          </p:nvSpPr>
          <p:spPr>
            <a:xfrm>
              <a:off x="1014700" y="1819463"/>
              <a:ext cx="5295300" cy="513000"/>
            </a:xfrm>
            <a:prstGeom prst="roundRect">
              <a:avLst>
                <a:gd name="adj" fmla="val 2399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GNN: SuperGAT or GAT</a:t>
              </a:r>
              <a:endParaRPr/>
            </a:p>
          </p:txBody>
        </p:sp>
        <p:sp>
          <p:nvSpPr>
            <p:cNvPr id="248" name="Google Shape;248;p36"/>
            <p:cNvSpPr/>
            <p:nvPr/>
          </p:nvSpPr>
          <p:spPr>
            <a:xfrm>
              <a:off x="1014700" y="1014888"/>
              <a:ext cx="5295300" cy="513000"/>
            </a:xfrm>
            <a:prstGeom prst="roundRect">
              <a:avLst>
                <a:gd name="adj" fmla="val 2399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Prediction: NER, Doc Classification </a:t>
              </a:r>
              <a:endParaRPr/>
            </a:p>
          </p:txBody>
        </p:sp>
      </p:grpSp>
      <p:sp>
        <p:nvSpPr>
          <p:cNvPr id="249" name="Google Shape;249;p36"/>
          <p:cNvSpPr txBox="1"/>
          <p:nvPr/>
        </p:nvSpPr>
        <p:spPr>
          <a:xfrm>
            <a:off x="379938" y="4495825"/>
            <a:ext cx="838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GNN: </a:t>
            </a:r>
            <a:r>
              <a:rPr lang="en" sz="1500"/>
              <a:t>Inputs is passed through embeddings layer following by N SuperGAT or GAT layers. Finally MLP is applied for prediction. </a:t>
            </a:r>
            <a:endParaRPr sz="15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Results: </a:t>
            </a:r>
            <a:r>
              <a:rPr lang="en"/>
              <a:t>CORD - Document Dataset</a:t>
            </a:r>
            <a:endParaRPr/>
          </a:p>
        </p:txBody>
      </p:sp>
      <p:sp>
        <p:nvSpPr>
          <p:cNvPr id="255" name="Google Shape;25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graphicFrame>
        <p:nvGraphicFramePr>
          <p:cNvPr id="256" name="Google Shape;256;p37"/>
          <p:cNvGraphicFramePr/>
          <p:nvPr/>
        </p:nvGraphicFramePr>
        <p:xfrm>
          <a:off x="1258588" y="827225"/>
          <a:ext cx="3000000" cy="3000000"/>
        </p:xfrm>
        <a:graphic>
          <a:graphicData uri="http://schemas.openxmlformats.org/drawingml/2006/table">
            <a:tbl>
              <a:tblPr>
                <a:noFill/>
                <a:tableStyleId>{AB996510-49FB-492D-AE11-74D71E945A80}</a:tableStyleId>
              </a:tblPr>
              <a:tblGrid>
                <a:gridCol w="1154500">
                  <a:extLst>
                    <a:ext uri="{9D8B030D-6E8A-4147-A177-3AD203B41FA5}">
                      <a16:colId xmlns:a16="http://schemas.microsoft.com/office/drawing/2014/main" val="20000"/>
                    </a:ext>
                  </a:extLst>
                </a:gridCol>
                <a:gridCol w="854325">
                  <a:extLst>
                    <a:ext uri="{9D8B030D-6E8A-4147-A177-3AD203B41FA5}">
                      <a16:colId xmlns:a16="http://schemas.microsoft.com/office/drawing/2014/main" val="20001"/>
                    </a:ext>
                  </a:extLst>
                </a:gridCol>
                <a:gridCol w="1154500">
                  <a:extLst>
                    <a:ext uri="{9D8B030D-6E8A-4147-A177-3AD203B41FA5}">
                      <a16:colId xmlns:a16="http://schemas.microsoft.com/office/drawing/2014/main" val="20002"/>
                    </a:ext>
                  </a:extLst>
                </a:gridCol>
                <a:gridCol w="1154500">
                  <a:extLst>
                    <a:ext uri="{9D8B030D-6E8A-4147-A177-3AD203B41FA5}">
                      <a16:colId xmlns:a16="http://schemas.microsoft.com/office/drawing/2014/main" val="20003"/>
                    </a:ext>
                  </a:extLst>
                </a:gridCol>
                <a:gridCol w="1154500">
                  <a:extLst>
                    <a:ext uri="{9D8B030D-6E8A-4147-A177-3AD203B41FA5}">
                      <a16:colId xmlns:a16="http://schemas.microsoft.com/office/drawing/2014/main" val="20004"/>
                    </a:ext>
                  </a:extLst>
                </a:gridCol>
                <a:gridCol w="1154500">
                  <a:extLst>
                    <a:ext uri="{9D8B030D-6E8A-4147-A177-3AD203B41FA5}">
                      <a16:colId xmlns:a16="http://schemas.microsoft.com/office/drawing/2014/main" val="20005"/>
                    </a:ext>
                  </a:extLst>
                </a:gridCol>
              </a:tblGrid>
              <a:tr h="477375">
                <a:tc rowSpan="2">
                  <a:txBody>
                    <a:bodyPr/>
                    <a:lstStyle/>
                    <a:p>
                      <a:pPr marL="0" lvl="0" indent="0" algn="ctr" rtl="0">
                        <a:lnSpc>
                          <a:spcPct val="115000"/>
                        </a:lnSpc>
                        <a:spcBef>
                          <a:spcPts val="0"/>
                        </a:spcBef>
                        <a:spcAft>
                          <a:spcPts val="0"/>
                        </a:spcAft>
                        <a:buNone/>
                      </a:pPr>
                      <a:r>
                        <a:rPr lang="en" b="1">
                          <a:latin typeface="Calibri"/>
                          <a:ea typeface="Calibri"/>
                          <a:cs typeface="Calibri"/>
                          <a:sym typeface="Calibri"/>
                        </a:rPr>
                        <a:t>Model</a:t>
                      </a:r>
                      <a:endParaRPr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rowSpan="2">
                  <a:txBody>
                    <a:bodyPr/>
                    <a:lstStyle/>
                    <a:p>
                      <a:pPr marL="0" lvl="0" indent="0" algn="ctr" rtl="0">
                        <a:lnSpc>
                          <a:spcPct val="115000"/>
                        </a:lnSpc>
                        <a:spcBef>
                          <a:spcPts val="0"/>
                        </a:spcBef>
                        <a:spcAft>
                          <a:spcPts val="0"/>
                        </a:spcAft>
                        <a:buNone/>
                      </a:pPr>
                      <a:r>
                        <a:rPr lang="en" b="1">
                          <a:latin typeface="Calibri"/>
                          <a:ea typeface="Calibri"/>
                          <a:cs typeface="Calibri"/>
                          <a:sym typeface="Calibri"/>
                        </a:rPr>
                        <a:t># of edges</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gridSpan="4">
                  <a:txBody>
                    <a:bodyPr/>
                    <a:lstStyle/>
                    <a:p>
                      <a:pPr marL="0" lvl="0" indent="0" algn="ctr" rtl="0">
                        <a:lnSpc>
                          <a:spcPct val="115000"/>
                        </a:lnSpc>
                        <a:spcBef>
                          <a:spcPts val="0"/>
                        </a:spcBef>
                        <a:spcAft>
                          <a:spcPts val="0"/>
                        </a:spcAft>
                        <a:buNone/>
                      </a:pPr>
                      <a:r>
                        <a:rPr lang="en" b="1">
                          <a:latin typeface="Calibri"/>
                          <a:ea typeface="Calibri"/>
                          <a:cs typeface="Calibri"/>
                          <a:sym typeface="Calibri"/>
                        </a:rPr>
                        <a:t>Number of layers</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7375">
                <a:tc vMerge="1">
                  <a:txBody>
                    <a:bodyPr/>
                    <a:lstStyle/>
                    <a:p>
                      <a:endParaRPr lang="en-US"/>
                    </a:p>
                  </a:txBody>
                  <a:tcPr/>
                </a:tc>
                <a:tc vMerge="1">
                  <a:txBody>
                    <a:bodyPr/>
                    <a:lstStyle/>
                    <a:p>
                      <a:endParaRPr lang="en-US"/>
                    </a:p>
                  </a:txBody>
                  <a:tcPr/>
                </a:tc>
                <a:tc>
                  <a:txBody>
                    <a:bodyPr/>
                    <a:lstStyle/>
                    <a:p>
                      <a:pPr marL="0" lvl="0" indent="0" algn="r" rtl="0">
                        <a:lnSpc>
                          <a:spcPct val="115000"/>
                        </a:lnSpc>
                        <a:spcBef>
                          <a:spcPts val="0"/>
                        </a:spcBef>
                        <a:spcAft>
                          <a:spcPts val="0"/>
                        </a:spcAft>
                        <a:buNone/>
                      </a:pPr>
                      <a:r>
                        <a:rPr lang="en" b="1">
                          <a:latin typeface="Calibri"/>
                          <a:ea typeface="Calibri"/>
                          <a:cs typeface="Calibri"/>
                          <a:sym typeface="Calibri"/>
                        </a:rPr>
                        <a:t>2</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a:txBody>
                    <a:bodyPr/>
                    <a:lstStyle/>
                    <a:p>
                      <a:pPr marL="0" lvl="0" indent="0" algn="r" rtl="0">
                        <a:lnSpc>
                          <a:spcPct val="115000"/>
                        </a:lnSpc>
                        <a:spcBef>
                          <a:spcPts val="0"/>
                        </a:spcBef>
                        <a:spcAft>
                          <a:spcPts val="0"/>
                        </a:spcAft>
                        <a:buNone/>
                      </a:pPr>
                      <a:r>
                        <a:rPr lang="en" b="1">
                          <a:latin typeface="Calibri"/>
                          <a:ea typeface="Calibri"/>
                          <a:cs typeface="Calibri"/>
                          <a:sym typeface="Calibri"/>
                        </a:rPr>
                        <a:t>4</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a:txBody>
                    <a:bodyPr/>
                    <a:lstStyle/>
                    <a:p>
                      <a:pPr marL="0" lvl="0" indent="0" algn="r" rtl="0">
                        <a:lnSpc>
                          <a:spcPct val="115000"/>
                        </a:lnSpc>
                        <a:spcBef>
                          <a:spcPts val="0"/>
                        </a:spcBef>
                        <a:spcAft>
                          <a:spcPts val="0"/>
                        </a:spcAft>
                        <a:buNone/>
                      </a:pPr>
                      <a:r>
                        <a:rPr lang="en" b="1">
                          <a:latin typeface="Calibri"/>
                          <a:ea typeface="Calibri"/>
                          <a:cs typeface="Calibri"/>
                          <a:sym typeface="Calibri"/>
                        </a:rPr>
                        <a:t>8</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tc>
                  <a:txBody>
                    <a:bodyPr/>
                    <a:lstStyle/>
                    <a:p>
                      <a:pPr marL="0" lvl="0" indent="0" algn="r" rtl="0">
                        <a:lnSpc>
                          <a:spcPct val="115000"/>
                        </a:lnSpc>
                        <a:spcBef>
                          <a:spcPts val="0"/>
                        </a:spcBef>
                        <a:spcAft>
                          <a:spcPts val="0"/>
                        </a:spcAft>
                        <a:buNone/>
                      </a:pPr>
                      <a:r>
                        <a:rPr lang="en" b="1">
                          <a:latin typeface="Calibri"/>
                          <a:ea typeface="Calibri"/>
                          <a:cs typeface="Calibri"/>
                          <a:sym typeface="Calibri"/>
                        </a:rPr>
                        <a:t>12</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FF00"/>
                    </a:solidFill>
                  </a:tcPr>
                </a:tc>
                <a:extLst>
                  <a:ext uri="{0D108BD9-81ED-4DB2-BD59-A6C34878D82A}">
                    <a16:rowId xmlns:a16="http://schemas.microsoft.com/office/drawing/2014/main" val="10001"/>
                  </a:ext>
                </a:extLst>
              </a:tr>
              <a:tr h="431025">
                <a:tc rowSpan="3">
                  <a:txBody>
                    <a:bodyPr/>
                    <a:lstStyle/>
                    <a:p>
                      <a:pPr marL="0" lvl="0" indent="0" algn="ctr" rtl="0">
                        <a:lnSpc>
                          <a:spcPct val="115000"/>
                        </a:lnSpc>
                        <a:spcBef>
                          <a:spcPts val="0"/>
                        </a:spcBef>
                        <a:spcAft>
                          <a:spcPts val="0"/>
                        </a:spcAft>
                        <a:buNone/>
                      </a:pPr>
                      <a:r>
                        <a:rPr lang="en">
                          <a:latin typeface="Calibri"/>
                          <a:ea typeface="Calibri"/>
                          <a:cs typeface="Calibri"/>
                          <a:sym typeface="Calibri"/>
                        </a:rPr>
                        <a:t>GAT</a:t>
                      </a:r>
                      <a:endParaRPr>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2</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0.9350</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0.9407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0.9367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0.9397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431025">
                <a:tc vMerge="1">
                  <a:txBody>
                    <a:bodyPr/>
                    <a:lstStyle/>
                    <a:p>
                      <a:endParaRPr lang="en-US"/>
                    </a:p>
                  </a:txBody>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5</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0.9316</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0.9407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0.9367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0.9373</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431025">
                <a:tc vMerge="1">
                  <a:txBody>
                    <a:bodyPr/>
                    <a:lstStyle/>
                    <a:p>
                      <a:endParaRPr lang="en-US"/>
                    </a:p>
                  </a:txBody>
                  <a:tcPr/>
                </a:tc>
                <a:tc>
                  <a:txBody>
                    <a:bodyPr/>
                    <a:lstStyle/>
                    <a:p>
                      <a:pPr marL="0" lvl="0" indent="0" algn="r" rtl="0">
                        <a:lnSpc>
                          <a:spcPct val="115000"/>
                        </a:lnSpc>
                        <a:spcBef>
                          <a:spcPts val="0"/>
                        </a:spcBef>
                        <a:spcAft>
                          <a:spcPts val="0"/>
                        </a:spcAft>
                        <a:buNone/>
                      </a:pPr>
                      <a:r>
                        <a:rPr lang="en"/>
                        <a:t>25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0.9316</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0.9379</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0.9342</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0.9379</a:t>
                      </a:r>
                      <a:endParaRPr>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4"/>
                  </a:ext>
                </a:extLst>
              </a:tr>
              <a:tr h="482025">
                <a:tc rowSpan="3">
                  <a:txBody>
                    <a:bodyPr/>
                    <a:lstStyle/>
                    <a:p>
                      <a:pPr marL="0" lvl="0" indent="0" algn="ctr" rtl="0">
                        <a:lnSpc>
                          <a:spcPct val="115000"/>
                        </a:lnSpc>
                        <a:spcBef>
                          <a:spcPts val="0"/>
                        </a:spcBef>
                        <a:spcAft>
                          <a:spcPts val="0"/>
                        </a:spcAft>
                        <a:buNone/>
                      </a:pPr>
                      <a:r>
                        <a:rPr lang="en">
                          <a:latin typeface="Calibri"/>
                          <a:ea typeface="Calibri"/>
                          <a:cs typeface="Calibri"/>
                          <a:sym typeface="Calibri"/>
                        </a:rPr>
                        <a:t>Super GAT</a:t>
                      </a:r>
                      <a:endParaRPr>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2</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0.9319</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0.9337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0.9441</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r h="431025">
                <a:tc vMerge="1">
                  <a:txBody>
                    <a:bodyPr/>
                    <a:lstStyle/>
                    <a:p>
                      <a:endParaRPr lang="en-US"/>
                    </a:p>
                  </a:txBody>
                  <a:tcPr/>
                </a:tc>
                <a:tc>
                  <a:txBody>
                    <a:bodyPr/>
                    <a:lstStyle/>
                    <a:p>
                      <a:pPr marL="0" lvl="0" indent="0" algn="r" rtl="0">
                        <a:lnSpc>
                          <a:spcPct val="115000"/>
                        </a:lnSpc>
                        <a:spcBef>
                          <a:spcPts val="0"/>
                        </a:spcBef>
                        <a:spcAft>
                          <a:spcPts val="0"/>
                        </a:spcAft>
                        <a:buNone/>
                      </a:pPr>
                      <a:r>
                        <a:rPr lang="en"/>
                        <a:t>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0.9449</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0.9375</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0.9413</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0.9376</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6"/>
                  </a:ext>
                </a:extLst>
              </a:tr>
              <a:tr h="482025">
                <a:tc vMerge="1">
                  <a:txBody>
                    <a:bodyPr/>
                    <a:lstStyle/>
                    <a:p>
                      <a:endParaRPr lang="en-US"/>
                    </a:p>
                  </a:txBody>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25</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0.9321</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r" rtl="0">
                        <a:lnSpc>
                          <a:spcPct val="115000"/>
                        </a:lnSpc>
                        <a:spcBef>
                          <a:spcPts val="0"/>
                        </a:spcBef>
                        <a:spcAft>
                          <a:spcPts val="0"/>
                        </a:spcAft>
                        <a:buNone/>
                      </a:pPr>
                      <a:r>
                        <a:rPr lang="en">
                          <a:latin typeface="Calibri"/>
                          <a:ea typeface="Calibri"/>
                          <a:cs typeface="Calibri"/>
                          <a:sym typeface="Calibri"/>
                        </a:rPr>
                        <a:t>0.9337</a:t>
                      </a:r>
                      <a:endParaRPr>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7"/>
                  </a:ext>
                </a:extLst>
              </a:tr>
            </a:tbl>
          </a:graphicData>
        </a:graphic>
      </p:graphicFrame>
      <p:sp>
        <p:nvSpPr>
          <p:cNvPr id="257" name="Google Shape;257;p37"/>
          <p:cNvSpPr txBox="1"/>
          <p:nvPr/>
        </p:nvSpPr>
        <p:spPr>
          <a:xfrm>
            <a:off x="379938" y="4495825"/>
            <a:ext cx="83841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t>Comparison of F1 score for GAT and SuperGAT on CORD document NER dataset. </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Conclusion and future work</a:t>
            </a:r>
            <a:endParaRPr b="1"/>
          </a:p>
        </p:txBody>
      </p:sp>
      <p:sp>
        <p:nvSpPr>
          <p:cNvPr id="263" name="Google Shape;26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264" name="Google Shape;264;p38"/>
          <p:cNvSpPr txBox="1"/>
          <p:nvPr/>
        </p:nvSpPr>
        <p:spPr>
          <a:xfrm>
            <a:off x="417625" y="670425"/>
            <a:ext cx="8414700" cy="29862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
              <a:t>Super-GAT paper claims it outperforms or shows similar results on 17 real world datasets. We also found similar trend. Super-GAT has almost similar performance or better performance.</a:t>
            </a:r>
            <a:endParaRPr/>
          </a:p>
          <a:p>
            <a:pPr marL="457200" lvl="0" indent="-317500" algn="l" rtl="0">
              <a:lnSpc>
                <a:spcPct val="150000"/>
              </a:lnSpc>
              <a:spcBef>
                <a:spcPts val="0"/>
              </a:spcBef>
              <a:spcAft>
                <a:spcPts val="0"/>
              </a:spcAft>
              <a:buSzPts val="1400"/>
              <a:buChar char="●"/>
            </a:pPr>
            <a:r>
              <a:rPr lang="en"/>
              <a:t>The negative sampling helps the model learn better representation but it fails when at least one graph in whole dataset is fully connected such as a two node graph. </a:t>
            </a:r>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For sparse graphs, Super-GAT would be recommended compared to GAT. </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For future, negative edge sampling based self supervision can be employed in other graph neural networks to see how much impact it brings on other GNNs.</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Future work with protein datasets would explore the effects of masked graph modelling to lean into a more unsupervised approach. </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References:</a:t>
            </a:r>
            <a:endParaRPr b="1"/>
          </a:p>
        </p:txBody>
      </p:sp>
      <p:sp>
        <p:nvSpPr>
          <p:cNvPr id="270" name="Google Shape;270;p39"/>
          <p:cNvSpPr txBox="1"/>
          <p:nvPr/>
        </p:nvSpPr>
        <p:spPr>
          <a:xfrm>
            <a:off x="448225" y="750800"/>
            <a:ext cx="83841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[1] Yu, Z., Wang, H., Liu, Y., Böhm, C., &amp; Shao, J. (2020, November). Community Attention Network for Semi-Supervised Node Classification. In 2020 IEEE International Conference on Data Mining (ICDM) (pp. 1382-1387). IEEE.</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[2] Li, R., Tapaswi, M., Liao, R., Jia, J., Urtasun, R., &amp; Fidler, S. (2017). Situation recognition with graph neural networks. In Proceedings of the IEEE international conference on computer vision (pp. 4173-4182).</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[3] Kim, D., &amp; Oh, A. (2022). How to find your friendly neighborhood: Graph attention design with self-supervision. arXiv preprint arXiv:2204.04879</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[4] </a:t>
            </a:r>
            <a:r>
              <a:rPr lang="en" sz="1000">
                <a:solidFill>
                  <a:srgbClr val="222222"/>
                </a:solidFill>
                <a:highlight>
                  <a:srgbClr val="FFFFFF"/>
                </a:highlight>
              </a:rPr>
              <a:t>Velickovic, P., Cucurull, G., Casanova, A., Romero, A., Lio, P., &amp; Bengio, Y. (2017). Graph attention networks. </a:t>
            </a:r>
            <a:r>
              <a:rPr lang="en" sz="1000" i="1">
                <a:solidFill>
                  <a:srgbClr val="222222"/>
                </a:solidFill>
              </a:rPr>
              <a:t>stat</a:t>
            </a:r>
            <a:r>
              <a:rPr lang="en" sz="1000">
                <a:solidFill>
                  <a:srgbClr val="222222"/>
                </a:solidFill>
                <a:highlight>
                  <a:srgbClr val="FFFFFF"/>
                </a:highlight>
              </a:rPr>
              <a:t>, </a:t>
            </a:r>
            <a:r>
              <a:rPr lang="en" sz="1000" i="1">
                <a:solidFill>
                  <a:srgbClr val="222222"/>
                </a:solidFill>
              </a:rPr>
              <a:t>1050</a:t>
            </a:r>
            <a:r>
              <a:rPr lang="en" sz="1000">
                <a:solidFill>
                  <a:srgbClr val="222222"/>
                </a:solidFill>
                <a:highlight>
                  <a:srgbClr val="FFFFFF"/>
                </a:highlight>
              </a:rPr>
              <a:t>, 20.</a:t>
            </a:r>
            <a:r>
              <a:rPr lang="en" sz="1000"/>
              <a:t>.</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[5] </a:t>
            </a:r>
            <a:r>
              <a:rPr lang="en" sz="1100">
                <a:solidFill>
                  <a:schemeClr val="dk1"/>
                </a:solidFill>
              </a:rPr>
              <a:t>Zitnik, M., &amp; Leskovec, J. (2017, July 14). </a:t>
            </a:r>
            <a:r>
              <a:rPr lang="en" sz="1100" i="1">
                <a:solidFill>
                  <a:schemeClr val="dk1"/>
                </a:solidFill>
              </a:rPr>
              <a:t>Predicting multicellular function through multi-layer tissue networks</a:t>
            </a:r>
            <a:r>
              <a:rPr lang="en" sz="1100">
                <a:solidFill>
                  <a:schemeClr val="dk1"/>
                </a:solidFill>
              </a:rPr>
              <a:t>. arXiv.org. https://arxiv.org/abs/1707.04638 </a:t>
            </a:r>
            <a:endParaRPr sz="1100">
              <a:solidFill>
                <a:schemeClr val="dk1"/>
              </a:solidFill>
            </a:endParaRPr>
          </a:p>
          <a:p>
            <a:pPr marL="0" lvl="0" indent="0" algn="l" rtl="0">
              <a:spcBef>
                <a:spcPts val="0"/>
              </a:spcBef>
              <a:spcAft>
                <a:spcPts val="0"/>
              </a:spcAft>
              <a:buNone/>
            </a:pPr>
            <a:endParaRPr sz="1000"/>
          </a:p>
        </p:txBody>
      </p:sp>
      <p:sp>
        <p:nvSpPr>
          <p:cNvPr id="271" name="Google Shape;27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Introduction</a:t>
            </a:r>
            <a:endParaRPr b="1"/>
          </a:p>
        </p:txBody>
      </p:sp>
      <p:sp>
        <p:nvSpPr>
          <p:cNvPr id="70" name="Google Shape;70;p15"/>
          <p:cNvSpPr txBox="1"/>
          <p:nvPr/>
        </p:nvSpPr>
        <p:spPr>
          <a:xfrm>
            <a:off x="448200" y="511025"/>
            <a:ext cx="8384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Almost everything can be represented as Graph</a:t>
            </a:r>
            <a:endParaRPr sz="1600"/>
          </a:p>
        </p:txBody>
      </p:sp>
      <p:sp>
        <p:nvSpPr>
          <p:cNvPr id="71" name="Google Shape;71;p15"/>
          <p:cNvSpPr txBox="1"/>
          <p:nvPr/>
        </p:nvSpPr>
        <p:spPr>
          <a:xfrm>
            <a:off x="0" y="4793575"/>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Li et. al. </a:t>
            </a:r>
            <a:r>
              <a:rPr lang="en" sz="1100" u="sng">
                <a:solidFill>
                  <a:schemeClr val="hlink"/>
                </a:solidFill>
                <a:hlinkClick r:id="rId3"/>
              </a:rPr>
              <a:t>https://arxiv.org/abs/1708.04320</a:t>
            </a:r>
            <a:r>
              <a:rPr lang="en"/>
              <a:t> [2]</a:t>
            </a:r>
            <a:endParaRPr/>
          </a:p>
        </p:txBody>
      </p:sp>
      <p:sp>
        <p:nvSpPr>
          <p:cNvPr id="72" name="Google Shape;7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grpSp>
        <p:nvGrpSpPr>
          <p:cNvPr id="73" name="Google Shape;73;p15"/>
          <p:cNvGrpSpPr/>
          <p:nvPr/>
        </p:nvGrpSpPr>
        <p:grpSpPr>
          <a:xfrm>
            <a:off x="610650" y="1094525"/>
            <a:ext cx="3386575" cy="3507612"/>
            <a:chOff x="610650" y="942125"/>
            <a:chExt cx="3386575" cy="3507612"/>
          </a:xfrm>
        </p:grpSpPr>
        <p:pic>
          <p:nvPicPr>
            <p:cNvPr id="74" name="Google Shape;74;p15"/>
            <p:cNvPicPr preferRelativeResize="0"/>
            <p:nvPr/>
          </p:nvPicPr>
          <p:blipFill>
            <a:blip r:embed="rId4">
              <a:alphaModFix/>
            </a:blip>
            <a:stretch>
              <a:fillRect/>
            </a:stretch>
          </p:blipFill>
          <p:spPr>
            <a:xfrm>
              <a:off x="618825" y="1301071"/>
              <a:ext cx="3378400" cy="3148666"/>
            </a:xfrm>
            <a:prstGeom prst="rect">
              <a:avLst/>
            </a:prstGeom>
            <a:noFill/>
            <a:ln>
              <a:noFill/>
            </a:ln>
            <a:effectLst>
              <a:outerShdw blurRad="57150" dist="19050" dir="5400000" algn="bl" rotWithShape="0">
                <a:srgbClr val="000000">
                  <a:alpha val="50000"/>
                </a:srgbClr>
              </a:outerShdw>
            </a:effectLst>
          </p:spPr>
        </p:pic>
        <p:sp>
          <p:nvSpPr>
            <p:cNvPr id="75" name="Google Shape;75;p15"/>
            <p:cNvSpPr txBox="1"/>
            <p:nvPr/>
          </p:nvSpPr>
          <p:spPr>
            <a:xfrm>
              <a:off x="610650" y="942125"/>
              <a:ext cx="3378300" cy="36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200"/>
                <a:t>Image, text</a:t>
              </a:r>
              <a:endParaRPr sz="1200"/>
            </a:p>
          </p:txBody>
        </p:sp>
      </p:grpSp>
      <p:grpSp>
        <p:nvGrpSpPr>
          <p:cNvPr id="76" name="Google Shape;76;p15"/>
          <p:cNvGrpSpPr/>
          <p:nvPr/>
        </p:nvGrpSpPr>
        <p:grpSpPr>
          <a:xfrm>
            <a:off x="5209575" y="511025"/>
            <a:ext cx="3262851" cy="1623663"/>
            <a:chOff x="5209575" y="511025"/>
            <a:chExt cx="3262851" cy="1623663"/>
          </a:xfrm>
        </p:grpSpPr>
        <p:pic>
          <p:nvPicPr>
            <p:cNvPr id="77" name="Google Shape;77;p15"/>
            <p:cNvPicPr preferRelativeResize="0"/>
            <p:nvPr/>
          </p:nvPicPr>
          <p:blipFill rotWithShape="1">
            <a:blip r:embed="rId5">
              <a:alphaModFix/>
            </a:blip>
            <a:srcRect l="7036" t="13348" r="7251" b="13987"/>
            <a:stretch/>
          </p:blipFill>
          <p:spPr>
            <a:xfrm>
              <a:off x="5209575" y="880313"/>
              <a:ext cx="3262851" cy="1254375"/>
            </a:xfrm>
            <a:prstGeom prst="rect">
              <a:avLst/>
            </a:prstGeom>
            <a:noFill/>
            <a:ln>
              <a:noFill/>
            </a:ln>
            <a:effectLst>
              <a:outerShdw blurRad="57150" dist="19050" dir="5400000" algn="bl" rotWithShape="0">
                <a:srgbClr val="000000">
                  <a:alpha val="50000"/>
                </a:srgbClr>
              </a:outerShdw>
            </a:effectLst>
          </p:spPr>
        </p:pic>
        <p:sp>
          <p:nvSpPr>
            <p:cNvPr id="78" name="Google Shape;78;p15"/>
            <p:cNvSpPr txBox="1"/>
            <p:nvPr/>
          </p:nvSpPr>
          <p:spPr>
            <a:xfrm>
              <a:off x="5209600" y="511025"/>
              <a:ext cx="3262800" cy="36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200"/>
                <a:t>Protein structures</a:t>
              </a:r>
              <a:endParaRPr sz="1200"/>
            </a:p>
          </p:txBody>
        </p:sp>
      </p:grpSp>
      <p:grpSp>
        <p:nvGrpSpPr>
          <p:cNvPr id="79" name="Google Shape;79;p15"/>
          <p:cNvGrpSpPr/>
          <p:nvPr/>
        </p:nvGrpSpPr>
        <p:grpSpPr>
          <a:xfrm>
            <a:off x="5244550" y="2126250"/>
            <a:ext cx="3262800" cy="3017250"/>
            <a:chOff x="5244550" y="2126250"/>
            <a:chExt cx="3262800" cy="3017250"/>
          </a:xfrm>
        </p:grpSpPr>
        <p:pic>
          <p:nvPicPr>
            <p:cNvPr id="80" name="Google Shape;80;p15"/>
            <p:cNvPicPr preferRelativeResize="0"/>
            <p:nvPr/>
          </p:nvPicPr>
          <p:blipFill rotWithShape="1">
            <a:blip r:embed="rId6">
              <a:alphaModFix/>
            </a:blip>
            <a:srcRect l="53566" t="12366" b="9214"/>
            <a:stretch/>
          </p:blipFill>
          <p:spPr>
            <a:xfrm>
              <a:off x="5279450" y="2458450"/>
              <a:ext cx="3193001" cy="2685050"/>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81" name="Google Shape;81;p15"/>
            <p:cNvSpPr txBox="1"/>
            <p:nvPr/>
          </p:nvSpPr>
          <p:spPr>
            <a:xfrm>
              <a:off x="5244550" y="2126250"/>
              <a:ext cx="3262800" cy="369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200"/>
                <a:t>Social Network</a:t>
              </a:r>
              <a:endParaRPr sz="120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Introduction: Graph Neural Networks</a:t>
            </a:r>
            <a:endParaRPr b="1"/>
          </a:p>
        </p:txBody>
      </p:sp>
      <p:sp>
        <p:nvSpPr>
          <p:cNvPr id="87" name="Google Shape;87;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88" name="Google Shape;88;p16"/>
          <p:cNvPicPr preferRelativeResize="0"/>
          <p:nvPr/>
        </p:nvPicPr>
        <p:blipFill>
          <a:blip r:embed="rId3">
            <a:alphaModFix/>
          </a:blip>
          <a:stretch>
            <a:fillRect/>
          </a:stretch>
        </p:blipFill>
        <p:spPr>
          <a:xfrm>
            <a:off x="828275" y="638274"/>
            <a:ext cx="7487475" cy="3530375"/>
          </a:xfrm>
          <a:prstGeom prst="rect">
            <a:avLst/>
          </a:prstGeom>
          <a:noFill/>
          <a:ln>
            <a:noFill/>
          </a:ln>
        </p:spPr>
      </p:pic>
      <p:sp>
        <p:nvSpPr>
          <p:cNvPr id="89" name="Google Shape;89;p16"/>
          <p:cNvSpPr txBox="1"/>
          <p:nvPr/>
        </p:nvSpPr>
        <p:spPr>
          <a:xfrm>
            <a:off x="379963" y="4234225"/>
            <a:ext cx="83841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t>Graph Convolutional Network:</a:t>
            </a:r>
            <a:r>
              <a:rPr lang="en" sz="1500"/>
              <a:t> Similar to CNN but operate graph data through message passing network where the information is propagated along the neighboring nodes within the graph. Note that unlike CNNs, number of nodes and connection vary in GNNs. </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Introduction: GAT [4]</a:t>
            </a:r>
            <a:endParaRPr b="1"/>
          </a:p>
        </p:txBody>
      </p:sp>
      <p:sp>
        <p:nvSpPr>
          <p:cNvPr id="95" name="Google Shape;9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96" name="Google Shape;96;p17"/>
          <p:cNvPicPr preferRelativeResize="0"/>
          <p:nvPr/>
        </p:nvPicPr>
        <p:blipFill>
          <a:blip r:embed="rId3">
            <a:alphaModFix/>
          </a:blip>
          <a:stretch>
            <a:fillRect/>
          </a:stretch>
        </p:blipFill>
        <p:spPr>
          <a:xfrm>
            <a:off x="1326686" y="572700"/>
            <a:ext cx="6490636" cy="42288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Method: SuperGAT [1,3]</a:t>
            </a:r>
            <a:endParaRPr b="1"/>
          </a:p>
        </p:txBody>
      </p:sp>
      <p:sp>
        <p:nvSpPr>
          <p:cNvPr id="102" name="Google Shape;10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03" name="Google Shape;103;p18"/>
          <p:cNvPicPr preferRelativeResize="0"/>
          <p:nvPr/>
        </p:nvPicPr>
        <p:blipFill>
          <a:blip r:embed="rId3">
            <a:alphaModFix/>
          </a:blip>
          <a:stretch>
            <a:fillRect/>
          </a:stretch>
        </p:blipFill>
        <p:spPr>
          <a:xfrm>
            <a:off x="900488" y="737300"/>
            <a:ext cx="7343026" cy="40804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Method: SuperGAT [1,3]</a:t>
            </a:r>
            <a:endParaRPr b="1"/>
          </a:p>
        </p:txBody>
      </p:sp>
      <p:sp>
        <p:nvSpPr>
          <p:cNvPr id="109" name="Google Shape;109;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10" name="Google Shape;110;p19"/>
          <p:cNvPicPr preferRelativeResize="0"/>
          <p:nvPr/>
        </p:nvPicPr>
        <p:blipFill>
          <a:blip r:embed="rId3">
            <a:alphaModFix/>
          </a:blip>
          <a:stretch>
            <a:fillRect/>
          </a:stretch>
        </p:blipFill>
        <p:spPr>
          <a:xfrm>
            <a:off x="398175" y="725100"/>
            <a:ext cx="8347644" cy="37857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Method: SuperGAT [1,3]</a:t>
            </a:r>
            <a:endParaRPr b="1"/>
          </a:p>
        </p:txBody>
      </p:sp>
      <p:sp>
        <p:nvSpPr>
          <p:cNvPr id="116" name="Google Shape;11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17" name="Google Shape;117;p20"/>
          <p:cNvSpPr txBox="1"/>
          <p:nvPr/>
        </p:nvSpPr>
        <p:spPr>
          <a:xfrm>
            <a:off x="466500" y="1017163"/>
            <a:ext cx="8211000" cy="369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Benefits of SuperGAT:</a:t>
            </a:r>
            <a:endParaRPr sz="1600" b="1"/>
          </a:p>
          <a:p>
            <a:pPr marL="457200" lvl="0" indent="-317500" algn="l" rtl="0">
              <a:lnSpc>
                <a:spcPct val="150000"/>
              </a:lnSpc>
              <a:spcBef>
                <a:spcPts val="0"/>
              </a:spcBef>
              <a:spcAft>
                <a:spcPts val="0"/>
              </a:spcAft>
              <a:buSzPts val="1400"/>
              <a:buChar char="●"/>
            </a:pPr>
            <a:r>
              <a:rPr lang="en"/>
              <a:t>Performs better or equal to GAT and other GNN models.</a:t>
            </a:r>
            <a:endParaRPr/>
          </a:p>
          <a:p>
            <a:pPr marL="457200" lvl="0" indent="-317500" algn="l" rtl="0">
              <a:lnSpc>
                <a:spcPct val="150000"/>
              </a:lnSpc>
              <a:spcBef>
                <a:spcPts val="0"/>
              </a:spcBef>
              <a:spcAft>
                <a:spcPts val="0"/>
              </a:spcAft>
              <a:buSzPts val="1400"/>
              <a:buChar char="●"/>
            </a:pPr>
            <a:r>
              <a:rPr lang="en"/>
              <a:t>Has time and space complexity same as GAT</a:t>
            </a:r>
            <a:endParaRPr/>
          </a:p>
          <a:p>
            <a:pPr marL="457200" lvl="0" indent="-317500" algn="l" rtl="0">
              <a:lnSpc>
                <a:spcPct val="150000"/>
              </a:lnSpc>
              <a:spcBef>
                <a:spcPts val="0"/>
              </a:spcBef>
              <a:spcAft>
                <a:spcPts val="0"/>
              </a:spcAft>
              <a:buSzPts val="1400"/>
              <a:buChar char="●"/>
            </a:pPr>
            <a:r>
              <a:rPr lang="en"/>
              <a:t>They use well known mechanism and building blocks i.e. add cross entropy loss for all node labels and and self-supervised graph attention losses for all layers, yet show better results.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sz="1600" b="1"/>
              <a:t>Limitation of SuperGAT:</a:t>
            </a:r>
            <a:endParaRPr sz="1600" b="1"/>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Negative sampling is possible only when in sparse graphs. Therefore this method will not work on fully connected graphs. </a:t>
            </a:r>
            <a:endParaRPr/>
          </a:p>
          <a:p>
            <a:pPr marL="457200" lvl="0" indent="-317500" algn="l" rtl="0">
              <a:spcBef>
                <a:spcPts val="0"/>
              </a:spcBef>
              <a:spcAft>
                <a:spcPts val="0"/>
              </a:spcAft>
              <a:buSzPts val="1400"/>
              <a:buChar char="●"/>
            </a:pPr>
            <a:r>
              <a:rPr lang="en"/>
              <a:t>Paper uses two form of attentions - classification GO and Dot product (DP). GO outperforms in capturing label agreement and DP on link prediction. Particular attention outperforms on a particular task - is a task specific hyperparameter.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Software</a:t>
            </a:r>
            <a:endParaRPr b="1"/>
          </a:p>
        </p:txBody>
      </p:sp>
      <p:sp>
        <p:nvSpPr>
          <p:cNvPr id="123" name="Google Shape;12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24" name="Google Shape;124;p21"/>
          <p:cNvPicPr preferRelativeResize="0"/>
          <p:nvPr/>
        </p:nvPicPr>
        <p:blipFill rotWithShape="1">
          <a:blip r:embed="rId3">
            <a:alphaModFix/>
          </a:blip>
          <a:srcRect t="-1471" r="-1204"/>
          <a:stretch/>
        </p:blipFill>
        <p:spPr>
          <a:xfrm>
            <a:off x="0" y="1111800"/>
            <a:ext cx="8945724" cy="32168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2599</Words>
  <Application>Microsoft Office PowerPoint</Application>
  <PresentationFormat>On-screen Show (16:9)</PresentationFormat>
  <Paragraphs>268</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Roboto</vt:lpstr>
      <vt:lpstr>Arial</vt:lpstr>
      <vt:lpstr>Simple Light</vt:lpstr>
      <vt:lpstr>SuperGAT: How to Find Your Friendly Neighborhood:  Graph Attention Design with Self-Supervision</vt:lpstr>
      <vt:lpstr>Outline</vt:lpstr>
      <vt:lpstr>Introduction</vt:lpstr>
      <vt:lpstr>Introduction: Graph Neural Networks</vt:lpstr>
      <vt:lpstr>Introduction: GAT [4]</vt:lpstr>
      <vt:lpstr>Method: SuperGAT [1,3]</vt:lpstr>
      <vt:lpstr>Method: SuperGAT [1,3]</vt:lpstr>
      <vt:lpstr>Method: SuperGAT [1,3]</vt:lpstr>
      <vt:lpstr>Software</vt:lpstr>
      <vt:lpstr>Software cont.</vt:lpstr>
      <vt:lpstr>Dataset: Protein-Graph Construction</vt:lpstr>
      <vt:lpstr>Protein-Graph Construction</vt:lpstr>
      <vt:lpstr>Protein-Graph Construction </vt:lpstr>
      <vt:lpstr>Protein Dataset : SNAP PPI</vt:lpstr>
      <vt:lpstr>Document Dataset: sample document</vt:lpstr>
      <vt:lpstr>Document Dataset: Graph Generation</vt:lpstr>
      <vt:lpstr>Document Dataset: Graph Generation</vt:lpstr>
      <vt:lpstr>Document Dataset: Graph Generation</vt:lpstr>
      <vt:lpstr>Document Dataset: CORD</vt:lpstr>
      <vt:lpstr>Document Dataset: RVLCDIP</vt:lpstr>
      <vt:lpstr>Experiments: SNAP PPI</vt:lpstr>
      <vt:lpstr>Results: SNAP PPI</vt:lpstr>
      <vt:lpstr>Results: SNAP PPI</vt:lpstr>
      <vt:lpstr>Experiments: Document data</vt:lpstr>
      <vt:lpstr>Results: CORD - Document Dataset</vt:lpstr>
      <vt:lpstr>Conclusion and future work</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SuperGAT: How to Find Your Friendly Neighborhood:  Graph Attention Design with Self-Supervision</dc:title>
  <dc:creator>Szymanski, Bolek</dc:creator>
  <cp:lastModifiedBy>Szymanski, Bolek</cp:lastModifiedBy>
  <cp:revision>1</cp:revision>
  <dcterms:modified xsi:type="dcterms:W3CDTF">2022-11-21T22:18:32Z</dcterms:modified>
</cp:coreProperties>
</file>